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0"/>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Arimo Bold" charset="1" panose="020B0704020202020204"/>
      <p:regular r:id="rId23"/>
    </p:embeddedFont>
    <p:embeddedFont>
      <p:font typeface="Arimo" charset="1" panose="020B0604020202020204"/>
      <p:regular r:id="rId24"/>
    </p:embeddedFont>
    <p:embeddedFont>
      <p:font typeface="Arial Bold" charset="1" panose="020B0802020202020204"/>
      <p:regular r:id="rId26"/>
    </p:embeddedFont>
    <p:embeddedFont>
      <p:font typeface="Prompt Bold" charset="1" panose="00000800000000000000"/>
      <p:regular r:id="rId27"/>
    </p:embeddedFont>
    <p:embeddedFont>
      <p:font typeface="Prompt" charset="1" panose="00000500000000000000"/>
      <p:regular r:id="rId28"/>
    </p:embeddedFont>
    <p:embeddedFont>
      <p:font typeface="Canva Sans Bold" charset="1" panose="020B0803030501040103"/>
      <p:regular r:id="rId29"/>
    </p:embeddedFont>
    <p:embeddedFont>
      <p:font typeface="Canva Sans" charset="1" panose="020B0503030501040103"/>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notesMasters/notesMaster1.xml" Type="http://schemas.openxmlformats.org/officeDocument/2006/relationships/notesMaster"/><Relationship Id="rId21" Target="theme/theme2.xml" Type="http://schemas.openxmlformats.org/officeDocument/2006/relationships/theme"/><Relationship Id="rId22" Target="notesSlides/notesSlide1.xml" Type="http://schemas.openxmlformats.org/officeDocument/2006/relationships/notesSlide"/><Relationship Id="rId23" Target="fonts/font23.fntdata" Type="http://schemas.openxmlformats.org/officeDocument/2006/relationships/font"/><Relationship Id="rId24" Target="fonts/font24.fntdata" Type="http://schemas.openxmlformats.org/officeDocument/2006/relationships/font"/><Relationship Id="rId25" Target="notesSlides/notesSlide2.xml" Type="http://schemas.openxmlformats.org/officeDocument/2006/relationships/note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notesSlides/notesSlide3.xml" Type="http://schemas.openxmlformats.org/officeDocument/2006/relationships/notesSlide"/><Relationship Id="rId31" Target="fonts/font31.fntdata" Type="http://schemas.openxmlformats.org/officeDocument/2006/relationships/font"/><Relationship Id="rId32" Target="notesSlides/notesSlide4.xml" Type="http://schemas.openxmlformats.org/officeDocument/2006/relationships/notesSlide"/><Relationship Id="rId33" Target="notesSlides/notesSlide5.xml" Type="http://schemas.openxmlformats.org/officeDocument/2006/relationships/notesSlide"/><Relationship Id="rId34" Target="notesSlides/notesSlide6.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1.7.2013</a:t>
            </a:r>
          </a:p>
          <a:p>
            <a:r>
              <a:rPr lang="en-US"/>
              <a:t/>
            </a:r>
          </a:p>
          <a:p>
            <a:r>
              <a:rPr lang="en-US"/>
              <a:t/>
            </a:r>
          </a:p>
          <a:p>
            <a:r>
              <a:rPr lang="en-US"/>
              <a: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1.7.2013</a:t>
            </a:r>
          </a:p>
          <a:p>
            <a:r>
              <a:rPr lang="en-US"/>
              <a:t/>
            </a:r>
          </a:p>
          <a:p>
            <a:r>
              <a:rPr lang="en-US"/>
              <a:t/>
            </a:r>
          </a:p>
          <a:p>
            <a:r>
              <a:rPr lang="en-US"/>
              <a: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1.7.2013</a:t>
            </a:r>
          </a:p>
          <a:p>
            <a:r>
              <a:rPr lang="en-US"/>
              <a:t/>
            </a:r>
          </a:p>
          <a:p>
            <a:r>
              <a:rPr lang="en-US"/>
              <a:t/>
            </a:r>
          </a:p>
          <a:p>
            <a:r>
              <a:rPr lang="en-US"/>
              <a: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1.7.2013</a:t>
            </a:r>
          </a:p>
          <a:p>
            <a:r>
              <a:rPr lang="en-US"/>
              <a:t/>
            </a:r>
          </a:p>
          <a:p>
            <a:r>
              <a:rPr lang="en-US"/>
              <a:t/>
            </a:r>
          </a:p>
          <a:p>
            <a:r>
              <a:rPr lang="en-US"/>
              <a: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1.7.2013</a:t>
            </a:r>
          </a:p>
          <a:p>
            <a:r>
              <a:rPr lang="en-US"/>
              <a:t/>
            </a:r>
          </a:p>
          <a:p>
            <a:r>
              <a:rPr lang="en-US"/>
              <a:t/>
            </a:r>
          </a:p>
          <a:p>
            <a:r>
              <a:rPr lang="en-US"/>
              <a: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2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https://www.pymnts.com/tag/manual-processing/" TargetMode="External" Type="http://schemas.openxmlformats.org/officeDocument/2006/relationships/hyperlink"/><Relationship Id="rId4" Target="https://www.pymnts.com/tag/manual-processing/" TargetMode="External" Type="http://schemas.openxmlformats.org/officeDocument/2006/relationships/hyperlink"/><Relationship Id="rId5" Target="https://www.pymnts.com/topic/fintech/" TargetMode="External" Type="http://schemas.openxmlformats.org/officeDocument/2006/relationships/hyperlink"/><Relationship Id="rId6" Target="https://www.linkedin.com/pulse/costly-consequences-poor-inventory-management-rafael-a-vela-?utm_source=chatgpt.com" TargetMode="External" Type="http://schemas.openxmlformats.org/officeDocument/2006/relationships/hyperlink"/><Relationship Id="rId7" Target="https://www.assetpanda.com/resource-center/blog/catastrophic-inventory-mistakes-by-huge-brands-and-how-to-avoid-them/?utm_source=chatgpt.com" TargetMode="External" Type="http://schemas.openxmlformats.org/officeDocument/2006/relationships/hyperlink"/><Relationship Id="rId8" Target="https://hbr.org/1983/05/the-five-stages-of-small-business-growth?utm_source=chatgpt.com" TargetMode="External" Type="http://schemas.openxmlformats.org/officeDocument/2006/relationships/hyperlink"/><Relationship Id="rId9" Target="https://www.linkedin.com/pulse/small-business-growth-common-problems-solutions-parvez-hasan-raihan-ec9pc?utm_source=chatgpt.com" TargetMode="External" Type="http://schemas.openxmlformats.org/officeDocument/2006/relationships/hyperlink"/></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https://www.datasnipper.com/resources/financial-reporting-automation-benefits-best-practices"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2" Target="../notesSlides/notesSlide2.xml" Type="http://schemas.openxmlformats.org/officeDocument/2006/relationships/notesSlid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2.png" Type="http://schemas.openxmlformats.org/officeDocument/2006/relationships/image"/><Relationship Id="rId4" Target="../media/image1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2.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7.pn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 Id="rId6" Target="../media/image20.png" Type="http://schemas.openxmlformats.org/officeDocument/2006/relationships/image"/><Relationship Id="rId7" Target="../media/image21.png" Type="http://schemas.openxmlformats.org/officeDocument/2006/relationships/image"/><Relationship Id="rId8" Target="../media/image22.png" Type="http://schemas.openxmlformats.org/officeDocument/2006/relationships/image"/><Relationship Id="rId9" Target="../media/image2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0.png" Type="http://schemas.openxmlformats.org/officeDocument/2006/relationships/image"/><Relationship Id="rId4" Target="../media/image24.png" Type="http://schemas.openxmlformats.org/officeDocument/2006/relationships/image"/><Relationship Id="rId5" Target="../media/image25.png" Type="http://schemas.openxmlformats.org/officeDocument/2006/relationships/image"/><Relationship Id="rId6" Target="../media/image26.png" Type="http://schemas.openxmlformats.org/officeDocument/2006/relationships/image"/><Relationship Id="rId7" Target="../media/image2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2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8" t="0" r="-8" b="0"/>
              </a:stretch>
            </a:blipFill>
          </p:spPr>
        </p:sp>
      </p:grpSp>
      <p:grpSp>
        <p:nvGrpSpPr>
          <p:cNvPr name="Group 4" id="4"/>
          <p:cNvGrpSpPr/>
          <p:nvPr/>
        </p:nvGrpSpPr>
        <p:grpSpPr>
          <a:xfrm rot="0">
            <a:off x="933300" y="3003100"/>
            <a:ext cx="16251600" cy="5355421"/>
            <a:chOff x="0" y="0"/>
            <a:chExt cx="21668800" cy="7140562"/>
          </a:xfrm>
        </p:grpSpPr>
        <p:sp>
          <p:nvSpPr>
            <p:cNvPr name="Freeform 5" id="5"/>
            <p:cNvSpPr/>
            <p:nvPr/>
          </p:nvSpPr>
          <p:spPr>
            <a:xfrm flipH="false" flipV="false" rot="0">
              <a:off x="0" y="0"/>
              <a:ext cx="21668800" cy="7140562"/>
            </a:xfrm>
            <a:custGeom>
              <a:avLst/>
              <a:gdLst/>
              <a:ahLst/>
              <a:cxnLst/>
              <a:rect r="r" b="b" t="t" l="l"/>
              <a:pathLst>
                <a:path h="7140562" w="21668800">
                  <a:moveTo>
                    <a:pt x="0" y="0"/>
                  </a:moveTo>
                  <a:lnTo>
                    <a:pt x="21668800" y="0"/>
                  </a:lnTo>
                  <a:lnTo>
                    <a:pt x="21668800" y="7140562"/>
                  </a:lnTo>
                  <a:lnTo>
                    <a:pt x="0" y="7140562"/>
                  </a:lnTo>
                  <a:close/>
                </a:path>
              </a:pathLst>
            </a:custGeom>
            <a:solidFill>
              <a:srgbClr val="000000">
                <a:alpha val="0"/>
              </a:srgbClr>
            </a:solidFill>
          </p:spPr>
        </p:sp>
        <p:sp>
          <p:nvSpPr>
            <p:cNvPr name="TextBox 6" id="6"/>
            <p:cNvSpPr txBox="true"/>
            <p:nvPr/>
          </p:nvSpPr>
          <p:spPr>
            <a:xfrm>
              <a:off x="0" y="28575"/>
              <a:ext cx="21668800" cy="7111987"/>
            </a:xfrm>
            <a:prstGeom prst="rect">
              <a:avLst/>
            </a:prstGeom>
          </p:spPr>
          <p:txBody>
            <a:bodyPr anchor="t" rtlCol="false" tIns="0" lIns="0" bIns="0" rIns="0"/>
            <a:lstStyle/>
            <a:p>
              <a:pPr algn="just">
                <a:lnSpc>
                  <a:spcPts val="4536"/>
                </a:lnSpc>
              </a:pPr>
              <a:r>
                <a:rPr lang="en-US" b="true" sz="4200">
                  <a:solidFill>
                    <a:srgbClr val="000000"/>
                  </a:solidFill>
                  <a:latin typeface="Arimo Bold"/>
                  <a:ea typeface="Arimo Bold"/>
                  <a:cs typeface="Arimo Bold"/>
                  <a:sym typeface="Arimo Bold"/>
                </a:rPr>
                <a:t>Category Code: </a:t>
              </a:r>
              <a:r>
                <a:rPr lang="en-US" sz="4200">
                  <a:solidFill>
                    <a:srgbClr val="000000"/>
                  </a:solidFill>
                  <a:latin typeface="Arimo"/>
                  <a:ea typeface="Arimo"/>
                  <a:cs typeface="Arimo"/>
                  <a:sym typeface="Arimo"/>
                </a:rPr>
                <a:t>C3</a:t>
              </a:r>
            </a:p>
            <a:p>
              <a:pPr algn="just">
                <a:lnSpc>
                  <a:spcPts val="4536"/>
                </a:lnSpc>
              </a:pPr>
            </a:p>
            <a:p>
              <a:pPr algn="just">
                <a:lnSpc>
                  <a:spcPts val="4536"/>
                </a:lnSpc>
              </a:pPr>
              <a:r>
                <a:rPr lang="en-US" b="true" sz="4200">
                  <a:solidFill>
                    <a:srgbClr val="000000"/>
                  </a:solidFill>
                  <a:latin typeface="Arimo Bold"/>
                  <a:ea typeface="Arimo Bold"/>
                  <a:cs typeface="Arimo Bold"/>
                  <a:sym typeface="Arimo Bold"/>
                </a:rPr>
                <a:t>Problem Statement Title:</a:t>
              </a:r>
              <a:r>
                <a:rPr lang="en-US" sz="4200">
                  <a:solidFill>
                    <a:srgbClr val="000000"/>
                  </a:solidFill>
                  <a:latin typeface="Arimo"/>
                  <a:ea typeface="Arimo"/>
                  <a:cs typeface="Arimo"/>
                  <a:sym typeface="Arimo"/>
                </a:rPr>
                <a:t>Creating an all-in-one platform for startups, simplifying financial planning for new enterprises, and seamlessly connecting investors with SMBs</a:t>
              </a:r>
            </a:p>
            <a:p>
              <a:pPr algn="just">
                <a:lnSpc>
                  <a:spcPts val="4536"/>
                </a:lnSpc>
              </a:pPr>
            </a:p>
            <a:p>
              <a:pPr algn="just">
                <a:lnSpc>
                  <a:spcPts val="4536"/>
                </a:lnSpc>
              </a:pPr>
              <a:r>
                <a:rPr lang="en-US" b="true" sz="4200">
                  <a:solidFill>
                    <a:srgbClr val="000000"/>
                  </a:solidFill>
                  <a:latin typeface="Arimo Bold"/>
                  <a:ea typeface="Arimo Bold"/>
                  <a:cs typeface="Arimo Bold"/>
                  <a:sym typeface="Arimo Bold"/>
                </a:rPr>
                <a:t>Team Name: </a:t>
              </a:r>
              <a:r>
                <a:rPr lang="en-US" sz="4200">
                  <a:solidFill>
                    <a:srgbClr val="000000"/>
                  </a:solidFill>
                  <a:latin typeface="Arimo"/>
                  <a:ea typeface="Arimo"/>
                  <a:cs typeface="Arimo"/>
                  <a:sym typeface="Arimo"/>
                </a:rPr>
                <a:t>Job Blowers</a:t>
              </a:r>
            </a:p>
            <a:p>
              <a:pPr algn="just">
                <a:lnSpc>
                  <a:spcPts val="4536"/>
                </a:lnSpc>
              </a:pPr>
            </a:p>
            <a:p>
              <a:pPr algn="just">
                <a:lnSpc>
                  <a:spcPts val="4104"/>
                </a:lnSpc>
              </a:pPr>
              <a:r>
                <a:rPr lang="en-US" b="true" sz="3800">
                  <a:solidFill>
                    <a:srgbClr val="000000"/>
                  </a:solidFill>
                  <a:latin typeface="Arimo Bold"/>
                  <a:ea typeface="Arimo Bold"/>
                  <a:cs typeface="Arimo Bold"/>
                  <a:sym typeface="Arimo Bold"/>
                </a:rPr>
                <a:t>Institute Name: </a:t>
              </a:r>
              <a:r>
                <a:rPr lang="en-US" sz="3800">
                  <a:solidFill>
                    <a:srgbClr val="000000"/>
                  </a:solidFill>
                  <a:latin typeface="Arimo"/>
                  <a:ea typeface="Arimo"/>
                  <a:cs typeface="Arimo"/>
                  <a:sym typeface="Arimo"/>
                </a:rPr>
                <a:t>Vivekanand Education Society’s Institute of Technology</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225" t="-4216" r="-4782" b="-4772"/>
            </a:stretch>
          </a:blipFill>
        </p:spPr>
      </p:sp>
      <p:sp>
        <p:nvSpPr>
          <p:cNvPr name="TextBox 3" id="3"/>
          <p:cNvSpPr txBox="true"/>
          <p:nvPr/>
        </p:nvSpPr>
        <p:spPr>
          <a:xfrm rot="0">
            <a:off x="413321" y="459242"/>
            <a:ext cx="9730733" cy="548153"/>
          </a:xfrm>
          <a:prstGeom prst="rect">
            <a:avLst/>
          </a:prstGeom>
        </p:spPr>
        <p:txBody>
          <a:bodyPr anchor="t" rtlCol="false" tIns="0" lIns="0" bIns="0" rIns="0">
            <a:spAutoFit/>
          </a:bodyPr>
          <a:lstStyle/>
          <a:p>
            <a:pPr algn="ctr">
              <a:lnSpc>
                <a:spcPts val="4436"/>
              </a:lnSpc>
              <a:spcBef>
                <a:spcPct val="0"/>
              </a:spcBef>
            </a:pPr>
            <a:r>
              <a:rPr lang="en-US" b="true" sz="3169">
                <a:solidFill>
                  <a:srgbClr val="000000"/>
                </a:solidFill>
                <a:latin typeface="Canva Sans Bold"/>
                <a:ea typeface="Canva Sans Bold"/>
                <a:cs typeface="Canva Sans Bold"/>
                <a:sym typeface="Canva Sans Bold"/>
              </a:rPr>
              <a:t>Sub-Agent 3 :Financial Planning and Analysis</a:t>
            </a:r>
          </a:p>
        </p:txBody>
      </p:sp>
      <p:sp>
        <p:nvSpPr>
          <p:cNvPr name="TextBox 4" id="4"/>
          <p:cNvSpPr txBox="true"/>
          <p:nvPr/>
        </p:nvSpPr>
        <p:spPr>
          <a:xfrm rot="0">
            <a:off x="1028700" y="2382288"/>
            <a:ext cx="15961158" cy="522118"/>
          </a:xfrm>
          <a:prstGeom prst="rect">
            <a:avLst/>
          </a:prstGeom>
        </p:spPr>
        <p:txBody>
          <a:bodyPr anchor="t" rtlCol="false" tIns="0" lIns="0" bIns="0" rIns="0">
            <a:spAutoFit/>
          </a:bodyPr>
          <a:lstStyle/>
          <a:p>
            <a:pPr algn="l">
              <a:lnSpc>
                <a:spcPts val="4296"/>
              </a:lnSpc>
              <a:spcBef>
                <a:spcPct val="0"/>
              </a:spcBef>
            </a:pPr>
            <a:r>
              <a:rPr lang="en-US" b="true" sz="3069">
                <a:solidFill>
                  <a:srgbClr val="000000"/>
                </a:solidFill>
                <a:latin typeface="Canva Sans Bold"/>
                <a:ea typeface="Canva Sans Bold"/>
                <a:cs typeface="Canva Sans Bold"/>
                <a:sym typeface="Canva Sans Bold"/>
              </a:rPr>
              <a:t>Aim of Sub-Agent:</a:t>
            </a:r>
            <a:r>
              <a:rPr lang="en-US" sz="3069">
                <a:solidFill>
                  <a:srgbClr val="000000"/>
                </a:solidFill>
                <a:latin typeface="Canva Sans"/>
                <a:ea typeface="Canva Sans"/>
                <a:cs typeface="Canva Sans"/>
                <a:sym typeface="Canva Sans"/>
              </a:rPr>
              <a:t> To give Financial Planning and Analysis </a:t>
            </a:r>
          </a:p>
        </p:txBody>
      </p:sp>
      <p:sp>
        <p:nvSpPr>
          <p:cNvPr name="TextBox 5" id="5"/>
          <p:cNvSpPr txBox="true"/>
          <p:nvPr/>
        </p:nvSpPr>
        <p:spPr>
          <a:xfrm rot="0">
            <a:off x="1883419" y="3340709"/>
            <a:ext cx="1807709" cy="562940"/>
          </a:xfrm>
          <a:prstGeom prst="rect">
            <a:avLst/>
          </a:prstGeom>
        </p:spPr>
        <p:txBody>
          <a:bodyPr anchor="t" rtlCol="false" tIns="0" lIns="0" bIns="0" rIns="0">
            <a:spAutoFit/>
          </a:bodyPr>
          <a:lstStyle/>
          <a:p>
            <a:pPr algn="ctr">
              <a:lnSpc>
                <a:spcPts val="4631"/>
              </a:lnSpc>
              <a:spcBef>
                <a:spcPct val="0"/>
              </a:spcBef>
            </a:pPr>
            <a:r>
              <a:rPr lang="en-US" b="true" sz="3307">
                <a:solidFill>
                  <a:srgbClr val="000000"/>
                </a:solidFill>
                <a:latin typeface="Canva Sans Bold"/>
                <a:ea typeface="Canva Sans Bold"/>
                <a:cs typeface="Canva Sans Bold"/>
                <a:sym typeface="Canva Sans Bold"/>
              </a:rPr>
              <a:t>INTENTS</a:t>
            </a:r>
          </a:p>
        </p:txBody>
      </p:sp>
      <p:sp>
        <p:nvSpPr>
          <p:cNvPr name="TextBox 6" id="6"/>
          <p:cNvSpPr txBox="true"/>
          <p:nvPr/>
        </p:nvSpPr>
        <p:spPr>
          <a:xfrm rot="0">
            <a:off x="627477" y="4318316"/>
            <a:ext cx="4097466" cy="581433"/>
          </a:xfrm>
          <a:prstGeom prst="rect">
            <a:avLst/>
          </a:prstGeom>
        </p:spPr>
        <p:txBody>
          <a:bodyPr anchor="t" rtlCol="false" tIns="0" lIns="0" bIns="0" rIns="0">
            <a:spAutoFit/>
          </a:bodyPr>
          <a:lstStyle/>
          <a:p>
            <a:pPr algn="ctr">
              <a:lnSpc>
                <a:spcPts val="4885"/>
              </a:lnSpc>
              <a:spcBef>
                <a:spcPct val="0"/>
              </a:spcBef>
            </a:pPr>
            <a:r>
              <a:rPr lang="en-US" b="true" sz="3489">
                <a:solidFill>
                  <a:srgbClr val="000000"/>
                </a:solidFill>
                <a:latin typeface="Canva Sans Bold"/>
                <a:ea typeface="Canva Sans Bold"/>
                <a:cs typeface="Canva Sans Bold"/>
                <a:sym typeface="Canva Sans Bold"/>
              </a:rPr>
              <a:t>Growth Stratergies</a:t>
            </a:r>
          </a:p>
        </p:txBody>
      </p:sp>
      <p:sp>
        <p:nvSpPr>
          <p:cNvPr name="TextBox 7" id="7"/>
          <p:cNvSpPr txBox="true"/>
          <p:nvPr/>
        </p:nvSpPr>
        <p:spPr>
          <a:xfrm rot="0">
            <a:off x="200317" y="5544583"/>
            <a:ext cx="4832491" cy="581433"/>
          </a:xfrm>
          <a:prstGeom prst="rect">
            <a:avLst/>
          </a:prstGeom>
        </p:spPr>
        <p:txBody>
          <a:bodyPr anchor="t" rtlCol="false" tIns="0" lIns="0" bIns="0" rIns="0">
            <a:spAutoFit/>
          </a:bodyPr>
          <a:lstStyle/>
          <a:p>
            <a:pPr algn="ctr">
              <a:lnSpc>
                <a:spcPts val="4885"/>
              </a:lnSpc>
              <a:spcBef>
                <a:spcPct val="0"/>
              </a:spcBef>
            </a:pPr>
            <a:r>
              <a:rPr lang="en-US" b="true" sz="3489">
                <a:solidFill>
                  <a:srgbClr val="000000"/>
                </a:solidFill>
                <a:latin typeface="Canva Sans Bold"/>
                <a:ea typeface="Canva Sans Bold"/>
                <a:cs typeface="Canva Sans Bold"/>
                <a:sym typeface="Canva Sans Bold"/>
              </a:rPr>
              <a:t>Loan &amp; Credit Analysis</a:t>
            </a:r>
          </a:p>
        </p:txBody>
      </p:sp>
      <p:sp>
        <p:nvSpPr>
          <p:cNvPr name="TextBox 8" id="8"/>
          <p:cNvSpPr txBox="true"/>
          <p:nvPr/>
        </p:nvSpPr>
        <p:spPr>
          <a:xfrm rot="0">
            <a:off x="-443937" y="6739154"/>
            <a:ext cx="6240295" cy="1194353"/>
          </a:xfrm>
          <a:prstGeom prst="rect">
            <a:avLst/>
          </a:prstGeom>
        </p:spPr>
        <p:txBody>
          <a:bodyPr anchor="t" rtlCol="false" tIns="0" lIns="0" bIns="0" rIns="0">
            <a:spAutoFit/>
          </a:bodyPr>
          <a:lstStyle/>
          <a:p>
            <a:pPr algn="ctr">
              <a:lnSpc>
                <a:spcPts val="4885"/>
              </a:lnSpc>
              <a:spcBef>
                <a:spcPct val="0"/>
              </a:spcBef>
            </a:pPr>
            <a:r>
              <a:rPr lang="en-US" b="true" sz="3489">
                <a:solidFill>
                  <a:srgbClr val="000000"/>
                </a:solidFill>
                <a:latin typeface="Canva Sans Bold"/>
                <a:ea typeface="Canva Sans Bold"/>
                <a:cs typeface="Canva Sans Bold"/>
                <a:sym typeface="Canva Sans Bold"/>
              </a:rPr>
              <a:t>Cash Flow &amp; Investment management</a:t>
            </a:r>
          </a:p>
        </p:txBody>
      </p:sp>
      <p:sp>
        <p:nvSpPr>
          <p:cNvPr name="TextBox 9" id="9"/>
          <p:cNvSpPr txBox="true"/>
          <p:nvPr/>
        </p:nvSpPr>
        <p:spPr>
          <a:xfrm rot="0">
            <a:off x="-271552" y="8546644"/>
            <a:ext cx="5895524" cy="1194353"/>
          </a:xfrm>
          <a:prstGeom prst="rect">
            <a:avLst/>
          </a:prstGeom>
        </p:spPr>
        <p:txBody>
          <a:bodyPr anchor="t" rtlCol="false" tIns="0" lIns="0" bIns="0" rIns="0">
            <a:spAutoFit/>
          </a:bodyPr>
          <a:lstStyle/>
          <a:p>
            <a:pPr algn="ctr">
              <a:lnSpc>
                <a:spcPts val="4885"/>
              </a:lnSpc>
              <a:spcBef>
                <a:spcPct val="0"/>
              </a:spcBef>
            </a:pPr>
            <a:r>
              <a:rPr lang="en-US" b="true" sz="3489">
                <a:solidFill>
                  <a:srgbClr val="000000"/>
                </a:solidFill>
                <a:latin typeface="Canva Sans Bold"/>
                <a:ea typeface="Canva Sans Bold"/>
                <a:cs typeface="Canva Sans Bold"/>
                <a:sym typeface="Canva Sans Bold"/>
              </a:rPr>
              <a:t>Credit Score and Risk Analysis</a:t>
            </a:r>
          </a:p>
        </p:txBody>
      </p:sp>
      <p:sp>
        <p:nvSpPr>
          <p:cNvPr name="AutoShape 10" id="10"/>
          <p:cNvSpPr/>
          <p:nvPr/>
        </p:nvSpPr>
        <p:spPr>
          <a:xfrm flipV="true">
            <a:off x="5623973" y="4637608"/>
            <a:ext cx="1554003" cy="0"/>
          </a:xfrm>
          <a:prstGeom prst="line">
            <a:avLst/>
          </a:prstGeom>
          <a:ln cap="flat" w="57150">
            <a:solidFill>
              <a:srgbClr val="000000"/>
            </a:solidFill>
            <a:prstDash val="solid"/>
            <a:headEnd type="none" len="sm" w="sm"/>
            <a:tailEnd type="arrow" len="sm" w="med"/>
          </a:ln>
        </p:spPr>
      </p:sp>
      <p:sp>
        <p:nvSpPr>
          <p:cNvPr name="AutoShape 11" id="11"/>
          <p:cNvSpPr/>
          <p:nvPr/>
        </p:nvSpPr>
        <p:spPr>
          <a:xfrm flipV="true">
            <a:off x="5627938" y="5833229"/>
            <a:ext cx="1554003" cy="0"/>
          </a:xfrm>
          <a:prstGeom prst="line">
            <a:avLst/>
          </a:prstGeom>
          <a:ln cap="flat" w="57150">
            <a:solidFill>
              <a:srgbClr val="000000"/>
            </a:solidFill>
            <a:prstDash val="solid"/>
            <a:headEnd type="none" len="sm" w="sm"/>
            <a:tailEnd type="arrow" len="sm" w="med"/>
          </a:ln>
        </p:spPr>
      </p:sp>
      <p:sp>
        <p:nvSpPr>
          <p:cNvPr name="AutoShape 12" id="12"/>
          <p:cNvSpPr/>
          <p:nvPr/>
        </p:nvSpPr>
        <p:spPr>
          <a:xfrm flipV="true">
            <a:off x="5623973" y="7129584"/>
            <a:ext cx="1554003" cy="0"/>
          </a:xfrm>
          <a:prstGeom prst="line">
            <a:avLst/>
          </a:prstGeom>
          <a:ln cap="flat" w="57150">
            <a:solidFill>
              <a:srgbClr val="000000"/>
            </a:solidFill>
            <a:prstDash val="solid"/>
            <a:headEnd type="none" len="sm" w="sm"/>
            <a:tailEnd type="arrow" len="sm" w="med"/>
          </a:ln>
        </p:spPr>
      </p:sp>
      <p:sp>
        <p:nvSpPr>
          <p:cNvPr name="AutoShape 13" id="13"/>
          <p:cNvSpPr/>
          <p:nvPr/>
        </p:nvSpPr>
        <p:spPr>
          <a:xfrm flipV="true">
            <a:off x="5623973" y="8894931"/>
            <a:ext cx="1554003" cy="0"/>
          </a:xfrm>
          <a:prstGeom prst="line">
            <a:avLst/>
          </a:prstGeom>
          <a:ln cap="flat" w="57150">
            <a:solidFill>
              <a:srgbClr val="000000"/>
            </a:solidFill>
            <a:prstDash val="solid"/>
            <a:headEnd type="none" len="sm" w="sm"/>
            <a:tailEnd type="arrow" len="sm" w="med"/>
          </a:ln>
        </p:spPr>
      </p:sp>
      <p:sp>
        <p:nvSpPr>
          <p:cNvPr name="TextBox 14" id="14"/>
          <p:cNvSpPr txBox="true"/>
          <p:nvPr/>
        </p:nvSpPr>
        <p:spPr>
          <a:xfrm rot="0">
            <a:off x="7369853" y="4304581"/>
            <a:ext cx="10651285" cy="699917"/>
          </a:xfrm>
          <a:prstGeom prst="rect">
            <a:avLst/>
          </a:prstGeom>
        </p:spPr>
        <p:txBody>
          <a:bodyPr anchor="t" rtlCol="false" tIns="0" lIns="0" bIns="0" rIns="0">
            <a:spAutoFit/>
          </a:bodyPr>
          <a:lstStyle/>
          <a:p>
            <a:pPr algn="ctr">
              <a:lnSpc>
                <a:spcPts val="2896"/>
              </a:lnSpc>
              <a:spcBef>
                <a:spcPct val="0"/>
              </a:spcBef>
            </a:pPr>
            <a:r>
              <a:rPr lang="en-US" sz="2069">
                <a:solidFill>
                  <a:srgbClr val="000000"/>
                </a:solidFill>
                <a:latin typeface="Canva Sans"/>
                <a:ea typeface="Canva Sans"/>
                <a:cs typeface="Canva Sans"/>
                <a:sym typeface="Canva Sans"/>
              </a:rPr>
              <a:t>Provides recommendations based on widely implemented business strategies and </a:t>
            </a:r>
            <a:r>
              <a:rPr lang="en-US" b="true" sz="2069">
                <a:solidFill>
                  <a:srgbClr val="000000"/>
                </a:solidFill>
                <a:latin typeface="Canva Sans Bold"/>
                <a:ea typeface="Canva Sans Bold"/>
                <a:cs typeface="Canva Sans Bold"/>
                <a:sym typeface="Canva Sans Bold"/>
              </a:rPr>
              <a:t>guides startups in budgeting and resource management</a:t>
            </a:r>
            <a:r>
              <a:rPr lang="en-US" sz="2069">
                <a:solidFill>
                  <a:srgbClr val="000000"/>
                </a:solidFill>
                <a:latin typeface="Canva Sans"/>
                <a:ea typeface="Canva Sans"/>
                <a:cs typeface="Canva Sans"/>
                <a:sym typeface="Canva Sans"/>
              </a:rPr>
              <a:t> using AI-based tools.</a:t>
            </a:r>
          </a:p>
        </p:txBody>
      </p:sp>
      <p:sp>
        <p:nvSpPr>
          <p:cNvPr name="TextBox 15" id="15"/>
          <p:cNvSpPr txBox="true"/>
          <p:nvPr/>
        </p:nvSpPr>
        <p:spPr>
          <a:xfrm rot="0">
            <a:off x="7369853" y="5649958"/>
            <a:ext cx="10651285" cy="699917"/>
          </a:xfrm>
          <a:prstGeom prst="rect">
            <a:avLst/>
          </a:prstGeom>
        </p:spPr>
        <p:txBody>
          <a:bodyPr anchor="t" rtlCol="false" tIns="0" lIns="0" bIns="0" rIns="0">
            <a:spAutoFit/>
          </a:bodyPr>
          <a:lstStyle/>
          <a:p>
            <a:pPr algn="ctr">
              <a:lnSpc>
                <a:spcPts val="2896"/>
              </a:lnSpc>
              <a:spcBef>
                <a:spcPct val="0"/>
              </a:spcBef>
            </a:pPr>
            <a:r>
              <a:rPr lang="en-US" sz="2069">
                <a:solidFill>
                  <a:srgbClr val="000000"/>
                </a:solidFill>
                <a:latin typeface="Canva Sans"/>
                <a:ea typeface="Canva Sans"/>
                <a:cs typeface="Canva Sans"/>
                <a:sym typeface="Canva Sans"/>
              </a:rPr>
              <a:t>Offers AI-driven </a:t>
            </a:r>
            <a:r>
              <a:rPr lang="en-US" b="true" sz="2069">
                <a:solidFill>
                  <a:srgbClr val="000000"/>
                </a:solidFill>
                <a:latin typeface="Canva Sans Bold"/>
                <a:ea typeface="Canva Sans Bold"/>
                <a:cs typeface="Canva Sans Bold"/>
                <a:sym typeface="Canva Sans Bold"/>
              </a:rPr>
              <a:t>loan recommendations</a:t>
            </a:r>
            <a:r>
              <a:rPr lang="en-US" sz="2069">
                <a:solidFill>
                  <a:srgbClr val="000000"/>
                </a:solidFill>
                <a:latin typeface="Canva Sans"/>
                <a:ea typeface="Canva Sans"/>
                <a:cs typeface="Canva Sans"/>
                <a:sym typeface="Canva Sans"/>
              </a:rPr>
              <a:t>, and gives suggestions on how to</a:t>
            </a:r>
            <a:r>
              <a:rPr lang="en-US" b="true" sz="2069">
                <a:solidFill>
                  <a:srgbClr val="000000"/>
                </a:solidFill>
                <a:latin typeface="Canva Sans Bold"/>
                <a:ea typeface="Canva Sans Bold"/>
                <a:cs typeface="Canva Sans Bold"/>
                <a:sym typeface="Canva Sans Bold"/>
              </a:rPr>
              <a:t> optimize</a:t>
            </a:r>
            <a:r>
              <a:rPr lang="en-US" sz="2069">
                <a:solidFill>
                  <a:srgbClr val="000000"/>
                </a:solidFill>
                <a:latin typeface="Canva Sans"/>
                <a:ea typeface="Canva Sans"/>
                <a:cs typeface="Canva Sans"/>
                <a:sym typeface="Canva Sans"/>
              </a:rPr>
              <a:t> their financial health </a:t>
            </a:r>
          </a:p>
        </p:txBody>
      </p:sp>
      <p:sp>
        <p:nvSpPr>
          <p:cNvPr name="TextBox 16" id="16"/>
          <p:cNvSpPr txBox="true"/>
          <p:nvPr/>
        </p:nvSpPr>
        <p:spPr>
          <a:xfrm rot="0">
            <a:off x="7181941" y="6871640"/>
            <a:ext cx="10416634" cy="1061867"/>
          </a:xfrm>
          <a:prstGeom prst="rect">
            <a:avLst/>
          </a:prstGeom>
        </p:spPr>
        <p:txBody>
          <a:bodyPr anchor="t" rtlCol="false" tIns="0" lIns="0" bIns="0" rIns="0">
            <a:spAutoFit/>
          </a:bodyPr>
          <a:lstStyle/>
          <a:p>
            <a:pPr algn="ctr">
              <a:lnSpc>
                <a:spcPts val="2896"/>
              </a:lnSpc>
              <a:spcBef>
                <a:spcPct val="0"/>
              </a:spcBef>
            </a:pPr>
            <a:r>
              <a:rPr lang="en-US" sz="2069">
                <a:solidFill>
                  <a:srgbClr val="000000"/>
                </a:solidFill>
                <a:latin typeface="Canva Sans"/>
                <a:ea typeface="Canva Sans"/>
                <a:cs typeface="Canva Sans"/>
                <a:sym typeface="Canva Sans"/>
              </a:rPr>
              <a:t>Predicts </a:t>
            </a:r>
            <a:r>
              <a:rPr lang="en-US" b="true" sz="2069">
                <a:solidFill>
                  <a:srgbClr val="000000"/>
                </a:solidFill>
                <a:latin typeface="Canva Sans Bold"/>
                <a:ea typeface="Canva Sans Bold"/>
                <a:cs typeface="Canva Sans Bold"/>
                <a:sym typeface="Canva Sans Bold"/>
              </a:rPr>
              <a:t>cash surplus or deficit</a:t>
            </a:r>
            <a:r>
              <a:rPr lang="en-US" sz="2069">
                <a:solidFill>
                  <a:srgbClr val="000000"/>
                </a:solidFill>
                <a:latin typeface="Canva Sans"/>
                <a:ea typeface="Canva Sans"/>
                <a:cs typeface="Canva Sans"/>
                <a:sym typeface="Canva Sans"/>
              </a:rPr>
              <a:t> and suggests investment or</a:t>
            </a:r>
            <a:r>
              <a:rPr lang="en-US" b="true" sz="2069">
                <a:solidFill>
                  <a:srgbClr val="000000"/>
                </a:solidFill>
                <a:latin typeface="Canva Sans Bold"/>
                <a:ea typeface="Canva Sans Bold"/>
                <a:cs typeface="Canva Sans Bold"/>
                <a:sym typeface="Canva Sans Bold"/>
              </a:rPr>
              <a:t> cost-cutting strategies</a:t>
            </a:r>
            <a:r>
              <a:rPr lang="en-US" sz="2069">
                <a:solidFill>
                  <a:srgbClr val="000000"/>
                </a:solidFill>
                <a:latin typeface="Canva Sans"/>
                <a:ea typeface="Canva Sans"/>
                <a:cs typeface="Canva Sans"/>
                <a:sym typeface="Canva Sans"/>
              </a:rPr>
              <a:t>, including recommendations for </a:t>
            </a:r>
            <a:r>
              <a:rPr lang="en-US" b="true" sz="2069">
                <a:solidFill>
                  <a:srgbClr val="000000"/>
                </a:solidFill>
                <a:latin typeface="Canva Sans Bold"/>
                <a:ea typeface="Canva Sans Bold"/>
                <a:cs typeface="Canva Sans Bold"/>
                <a:sym typeface="Canva Sans Bold"/>
              </a:rPr>
              <a:t>short-term investments like FDs, bonds, and mutual funds.</a:t>
            </a:r>
          </a:p>
        </p:txBody>
      </p:sp>
      <p:sp>
        <p:nvSpPr>
          <p:cNvPr name="TextBox 17" id="17"/>
          <p:cNvSpPr txBox="true"/>
          <p:nvPr/>
        </p:nvSpPr>
        <p:spPr>
          <a:xfrm rot="0">
            <a:off x="7576343" y="8693880"/>
            <a:ext cx="10022232" cy="364002"/>
          </a:xfrm>
          <a:prstGeom prst="rect">
            <a:avLst/>
          </a:prstGeom>
        </p:spPr>
        <p:txBody>
          <a:bodyPr anchor="t" rtlCol="false" tIns="0" lIns="0" bIns="0" rIns="0">
            <a:spAutoFit/>
          </a:bodyPr>
          <a:lstStyle/>
          <a:p>
            <a:pPr algn="ctr">
              <a:lnSpc>
                <a:spcPts val="3036"/>
              </a:lnSpc>
              <a:spcBef>
                <a:spcPct val="0"/>
              </a:spcBef>
            </a:pPr>
            <a:r>
              <a:rPr lang="en-US" sz="2169">
                <a:solidFill>
                  <a:srgbClr val="000000"/>
                </a:solidFill>
                <a:latin typeface="Canva Sans"/>
                <a:ea typeface="Canva Sans"/>
                <a:cs typeface="Canva Sans"/>
                <a:sym typeface="Canva Sans"/>
              </a:rPr>
              <a:t>Fetches and</a:t>
            </a:r>
            <a:r>
              <a:rPr lang="en-US" b="true" sz="2169">
                <a:solidFill>
                  <a:srgbClr val="000000"/>
                </a:solidFill>
                <a:latin typeface="Canva Sans Bold"/>
                <a:ea typeface="Canva Sans Bold"/>
                <a:cs typeface="Canva Sans Bold"/>
                <a:sym typeface="Canva Sans Bold"/>
              </a:rPr>
              <a:t> analyzes business credit scores</a:t>
            </a:r>
            <a:r>
              <a:rPr lang="en-US" sz="2169">
                <a:solidFill>
                  <a:srgbClr val="000000"/>
                </a:solidFill>
                <a:latin typeface="Canva Sans"/>
                <a:ea typeface="Canva Sans"/>
                <a:cs typeface="Canva Sans"/>
                <a:sym typeface="Canva Sans"/>
              </a:rPr>
              <a:t> and </a:t>
            </a:r>
            <a:r>
              <a:rPr lang="en-US" b="true" sz="2169">
                <a:solidFill>
                  <a:srgbClr val="000000"/>
                </a:solidFill>
                <a:latin typeface="Canva Sans Bold"/>
                <a:ea typeface="Canva Sans Bold"/>
                <a:cs typeface="Canva Sans Bold"/>
                <a:sym typeface="Canva Sans Bold"/>
              </a:rPr>
              <a:t>optimizes them</a:t>
            </a:r>
            <a:r>
              <a:rPr lang="en-US" sz="2169">
                <a:solidFill>
                  <a:srgbClr val="000000"/>
                </a:solidFill>
                <a:latin typeface="Canva Sans"/>
                <a:ea typeface="Canva Sans"/>
                <a:cs typeface="Canva Sans"/>
                <a:sym typeface="Canva Sans"/>
              </a:rPr>
              <a: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225" t="-4216" r="-4782" b="-4772"/>
            </a:stretch>
          </a:blipFill>
        </p:spPr>
      </p:sp>
      <p:sp>
        <p:nvSpPr>
          <p:cNvPr name="Freeform 3" id="3"/>
          <p:cNvSpPr/>
          <p:nvPr/>
        </p:nvSpPr>
        <p:spPr>
          <a:xfrm flipH="false" flipV="false" rot="0">
            <a:off x="955666" y="3777814"/>
            <a:ext cx="8203332" cy="4880982"/>
          </a:xfrm>
          <a:custGeom>
            <a:avLst/>
            <a:gdLst/>
            <a:ahLst/>
            <a:cxnLst/>
            <a:rect r="r" b="b" t="t" l="l"/>
            <a:pathLst>
              <a:path h="4880982" w="8203332">
                <a:moveTo>
                  <a:pt x="0" y="0"/>
                </a:moveTo>
                <a:lnTo>
                  <a:pt x="8203331" y="0"/>
                </a:lnTo>
                <a:lnTo>
                  <a:pt x="8203331" y="4880983"/>
                </a:lnTo>
                <a:lnTo>
                  <a:pt x="0" y="4880983"/>
                </a:lnTo>
                <a:lnTo>
                  <a:pt x="0" y="0"/>
                </a:lnTo>
                <a:close/>
              </a:path>
            </a:pathLst>
          </a:custGeom>
          <a:blipFill>
            <a:blip r:embed="rId3"/>
            <a:stretch>
              <a:fillRect l="0" t="0" r="0" b="0"/>
            </a:stretch>
          </a:blipFill>
        </p:spPr>
      </p:sp>
      <p:sp>
        <p:nvSpPr>
          <p:cNvPr name="TextBox 4" id="4"/>
          <p:cNvSpPr txBox="true"/>
          <p:nvPr/>
        </p:nvSpPr>
        <p:spPr>
          <a:xfrm rot="0">
            <a:off x="413321" y="459242"/>
            <a:ext cx="9730733" cy="548153"/>
          </a:xfrm>
          <a:prstGeom prst="rect">
            <a:avLst/>
          </a:prstGeom>
        </p:spPr>
        <p:txBody>
          <a:bodyPr anchor="t" rtlCol="false" tIns="0" lIns="0" bIns="0" rIns="0">
            <a:spAutoFit/>
          </a:bodyPr>
          <a:lstStyle/>
          <a:p>
            <a:pPr algn="ctr">
              <a:lnSpc>
                <a:spcPts val="4436"/>
              </a:lnSpc>
              <a:spcBef>
                <a:spcPct val="0"/>
              </a:spcBef>
            </a:pPr>
            <a:r>
              <a:rPr lang="en-US" b="true" sz="3169">
                <a:solidFill>
                  <a:srgbClr val="000000"/>
                </a:solidFill>
                <a:latin typeface="Canva Sans Bold"/>
                <a:ea typeface="Canva Sans Bold"/>
                <a:cs typeface="Canva Sans Bold"/>
                <a:sym typeface="Canva Sans Bold"/>
              </a:rPr>
              <a:t>Sub-Agent 4 :News Alert </a:t>
            </a:r>
          </a:p>
        </p:txBody>
      </p:sp>
      <p:sp>
        <p:nvSpPr>
          <p:cNvPr name="TextBox 5" id="5"/>
          <p:cNvSpPr txBox="true"/>
          <p:nvPr/>
        </p:nvSpPr>
        <p:spPr>
          <a:xfrm rot="0">
            <a:off x="1028700" y="2382288"/>
            <a:ext cx="15961158" cy="522118"/>
          </a:xfrm>
          <a:prstGeom prst="rect">
            <a:avLst/>
          </a:prstGeom>
        </p:spPr>
        <p:txBody>
          <a:bodyPr anchor="t" rtlCol="false" tIns="0" lIns="0" bIns="0" rIns="0">
            <a:spAutoFit/>
          </a:bodyPr>
          <a:lstStyle/>
          <a:p>
            <a:pPr algn="l">
              <a:lnSpc>
                <a:spcPts val="4296"/>
              </a:lnSpc>
              <a:spcBef>
                <a:spcPct val="0"/>
              </a:spcBef>
            </a:pPr>
            <a:r>
              <a:rPr lang="en-US" b="true" sz="3069">
                <a:solidFill>
                  <a:srgbClr val="000000"/>
                </a:solidFill>
                <a:latin typeface="Canva Sans Bold"/>
                <a:ea typeface="Canva Sans Bold"/>
                <a:cs typeface="Canva Sans Bold"/>
                <a:sym typeface="Canva Sans Bold"/>
              </a:rPr>
              <a:t>Aim of Sub-Agent:</a:t>
            </a:r>
            <a:r>
              <a:rPr lang="en-US" sz="3069">
                <a:solidFill>
                  <a:srgbClr val="000000"/>
                </a:solidFill>
                <a:latin typeface="Canva Sans"/>
                <a:ea typeface="Canva Sans"/>
                <a:cs typeface="Canva Sans"/>
                <a:sym typeface="Canva Sans"/>
              </a:rPr>
              <a:t> To Give News Alerts of Competetive Rivals of a Buisness</a:t>
            </a:r>
          </a:p>
        </p:txBody>
      </p:sp>
      <p:sp>
        <p:nvSpPr>
          <p:cNvPr name="TextBox 6" id="6"/>
          <p:cNvSpPr txBox="true"/>
          <p:nvPr/>
        </p:nvSpPr>
        <p:spPr>
          <a:xfrm rot="0">
            <a:off x="572962" y="3158633"/>
            <a:ext cx="9571092" cy="522118"/>
          </a:xfrm>
          <a:prstGeom prst="rect">
            <a:avLst/>
          </a:prstGeom>
        </p:spPr>
        <p:txBody>
          <a:bodyPr anchor="t" rtlCol="false" tIns="0" lIns="0" bIns="0" rIns="0">
            <a:spAutoFit/>
          </a:bodyPr>
          <a:lstStyle/>
          <a:p>
            <a:pPr algn="ctr">
              <a:lnSpc>
                <a:spcPts val="4296"/>
              </a:lnSpc>
              <a:spcBef>
                <a:spcPct val="0"/>
              </a:spcBef>
            </a:pPr>
            <a:r>
              <a:rPr lang="en-US" b="true" sz="3069">
                <a:solidFill>
                  <a:srgbClr val="000000"/>
                </a:solidFill>
                <a:latin typeface="Canva Sans Bold"/>
                <a:ea typeface="Canva Sans Bold"/>
                <a:cs typeface="Canva Sans Bold"/>
                <a:sym typeface="Canva Sans Bold"/>
              </a:rPr>
              <a:t>Workflow</a:t>
            </a:r>
          </a:p>
        </p:txBody>
      </p:sp>
      <p:sp>
        <p:nvSpPr>
          <p:cNvPr name="TextBox 7" id="7"/>
          <p:cNvSpPr txBox="true"/>
          <p:nvPr/>
        </p:nvSpPr>
        <p:spPr>
          <a:xfrm rot="0">
            <a:off x="9518629" y="5086350"/>
            <a:ext cx="7740671" cy="2150893"/>
          </a:xfrm>
          <a:prstGeom prst="rect">
            <a:avLst/>
          </a:prstGeom>
        </p:spPr>
        <p:txBody>
          <a:bodyPr anchor="t" rtlCol="false" tIns="0" lIns="0" bIns="0" rIns="0">
            <a:spAutoFit/>
          </a:bodyPr>
          <a:lstStyle/>
          <a:p>
            <a:pPr algn="ctr">
              <a:lnSpc>
                <a:spcPts val="4296"/>
              </a:lnSpc>
              <a:spcBef>
                <a:spcPct val="0"/>
              </a:spcBef>
            </a:pPr>
            <a:r>
              <a:rPr lang="en-US" sz="3069">
                <a:solidFill>
                  <a:srgbClr val="000000"/>
                </a:solidFill>
                <a:latin typeface="Canva Sans"/>
                <a:ea typeface="Canva Sans"/>
                <a:cs typeface="Canva Sans"/>
                <a:sym typeface="Canva Sans"/>
              </a:rPr>
              <a:t>It </a:t>
            </a:r>
            <a:r>
              <a:rPr lang="en-US" b="true" sz="3069">
                <a:solidFill>
                  <a:srgbClr val="000000"/>
                </a:solidFill>
                <a:latin typeface="Canva Sans Bold"/>
                <a:ea typeface="Canva Sans Bold"/>
                <a:cs typeface="Canva Sans Bold"/>
                <a:sym typeface="Canva Sans Bold"/>
              </a:rPr>
              <a:t>WebScrapes</a:t>
            </a:r>
            <a:r>
              <a:rPr lang="en-US" sz="3069">
                <a:solidFill>
                  <a:srgbClr val="000000"/>
                </a:solidFill>
                <a:latin typeface="Canva Sans"/>
                <a:ea typeface="Canva Sans"/>
                <a:cs typeface="Canva Sans"/>
                <a:sym typeface="Canva Sans"/>
              </a:rPr>
              <a:t> The Websites by </a:t>
            </a:r>
            <a:r>
              <a:rPr lang="en-US" b="true" sz="3069">
                <a:solidFill>
                  <a:srgbClr val="000000"/>
                </a:solidFill>
                <a:latin typeface="Canva Sans Bold"/>
                <a:ea typeface="Canva Sans Bold"/>
                <a:cs typeface="Canva Sans Bold"/>
                <a:sym typeface="Canva Sans Bold"/>
              </a:rPr>
              <a:t>WebCrawler</a:t>
            </a:r>
            <a:r>
              <a:rPr lang="en-US" sz="3069">
                <a:solidFill>
                  <a:srgbClr val="000000"/>
                </a:solidFill>
                <a:latin typeface="Canva Sans"/>
                <a:ea typeface="Canva Sans"/>
                <a:cs typeface="Canva Sans"/>
                <a:sym typeface="Canva Sans"/>
              </a:rPr>
              <a:t> Node and gives every news relevant to the </a:t>
            </a:r>
            <a:r>
              <a:rPr lang="en-US" b="true" sz="3069">
                <a:solidFill>
                  <a:srgbClr val="000000"/>
                </a:solidFill>
                <a:latin typeface="Canva Sans Bold"/>
                <a:ea typeface="Canva Sans Bold"/>
                <a:cs typeface="Canva Sans Bold"/>
                <a:sym typeface="Canva Sans Bold"/>
              </a:rPr>
              <a:t>startups domain and industry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225" t="-4216" r="-4782" b="-4772"/>
            </a:stretch>
          </a:blipFill>
        </p:spPr>
      </p:sp>
      <p:grpSp>
        <p:nvGrpSpPr>
          <p:cNvPr name="Group 3" id="3"/>
          <p:cNvGrpSpPr/>
          <p:nvPr/>
        </p:nvGrpSpPr>
        <p:grpSpPr>
          <a:xfrm rot="0">
            <a:off x="1028700" y="2809875"/>
            <a:ext cx="3571875" cy="6057900"/>
            <a:chOff x="0" y="0"/>
            <a:chExt cx="940741" cy="1595496"/>
          </a:xfrm>
        </p:grpSpPr>
        <p:sp>
          <p:nvSpPr>
            <p:cNvPr name="Freeform 4" id="4"/>
            <p:cNvSpPr/>
            <p:nvPr/>
          </p:nvSpPr>
          <p:spPr>
            <a:xfrm flipH="false" flipV="false" rot="0">
              <a:off x="0" y="0"/>
              <a:ext cx="940741" cy="1595496"/>
            </a:xfrm>
            <a:custGeom>
              <a:avLst/>
              <a:gdLst/>
              <a:ahLst/>
              <a:cxnLst/>
              <a:rect r="r" b="b" t="t" l="l"/>
              <a:pathLst>
                <a:path h="1595496" w="940741">
                  <a:moveTo>
                    <a:pt x="110541" y="0"/>
                  </a:moveTo>
                  <a:lnTo>
                    <a:pt x="830200" y="0"/>
                  </a:lnTo>
                  <a:cubicBezTo>
                    <a:pt x="891250" y="0"/>
                    <a:pt x="940741" y="49491"/>
                    <a:pt x="940741" y="110541"/>
                  </a:cubicBezTo>
                  <a:lnTo>
                    <a:pt x="940741" y="1484955"/>
                  </a:lnTo>
                  <a:cubicBezTo>
                    <a:pt x="940741" y="1546006"/>
                    <a:pt x="891250" y="1595496"/>
                    <a:pt x="830200" y="1595496"/>
                  </a:cubicBezTo>
                  <a:lnTo>
                    <a:pt x="110541" y="1595496"/>
                  </a:lnTo>
                  <a:cubicBezTo>
                    <a:pt x="81224" y="1595496"/>
                    <a:pt x="53107" y="1583850"/>
                    <a:pt x="32377" y="1563120"/>
                  </a:cubicBezTo>
                  <a:cubicBezTo>
                    <a:pt x="11646" y="1542389"/>
                    <a:pt x="0" y="1514273"/>
                    <a:pt x="0" y="1484955"/>
                  </a:cubicBezTo>
                  <a:lnTo>
                    <a:pt x="0" y="110541"/>
                  </a:lnTo>
                  <a:cubicBezTo>
                    <a:pt x="0" y="49491"/>
                    <a:pt x="49491" y="0"/>
                    <a:pt x="110541" y="0"/>
                  </a:cubicBezTo>
                  <a:close/>
                </a:path>
              </a:pathLst>
            </a:custGeom>
            <a:solidFill>
              <a:srgbClr val="CB932E"/>
            </a:solidFill>
          </p:spPr>
        </p:sp>
        <p:sp>
          <p:nvSpPr>
            <p:cNvPr name="TextBox 5" id="5"/>
            <p:cNvSpPr txBox="true"/>
            <p:nvPr/>
          </p:nvSpPr>
          <p:spPr>
            <a:xfrm>
              <a:off x="0" y="-28575"/>
              <a:ext cx="940741" cy="1624071"/>
            </a:xfrm>
            <a:prstGeom prst="rect">
              <a:avLst/>
            </a:prstGeom>
          </p:spPr>
          <p:txBody>
            <a:bodyPr anchor="ctr" rtlCol="false" tIns="50800" lIns="50800" bIns="50800" rIns="50800"/>
            <a:lstStyle/>
            <a:p>
              <a:pPr algn="ctr">
                <a:lnSpc>
                  <a:spcPts val="1916"/>
                </a:lnSpc>
              </a:pPr>
            </a:p>
          </p:txBody>
        </p:sp>
      </p:grpSp>
      <p:grpSp>
        <p:nvGrpSpPr>
          <p:cNvPr name="Group 6" id="6"/>
          <p:cNvGrpSpPr/>
          <p:nvPr/>
        </p:nvGrpSpPr>
        <p:grpSpPr>
          <a:xfrm rot="0">
            <a:off x="771525" y="3000375"/>
            <a:ext cx="3571875" cy="6057900"/>
            <a:chOff x="0" y="0"/>
            <a:chExt cx="940741" cy="1595496"/>
          </a:xfrm>
        </p:grpSpPr>
        <p:sp>
          <p:nvSpPr>
            <p:cNvPr name="Freeform 7" id="7"/>
            <p:cNvSpPr/>
            <p:nvPr/>
          </p:nvSpPr>
          <p:spPr>
            <a:xfrm flipH="false" flipV="false" rot="0">
              <a:off x="0" y="0"/>
              <a:ext cx="940741" cy="1595496"/>
            </a:xfrm>
            <a:custGeom>
              <a:avLst/>
              <a:gdLst/>
              <a:ahLst/>
              <a:cxnLst/>
              <a:rect r="r" b="b" t="t" l="l"/>
              <a:pathLst>
                <a:path h="1595496" w="940741">
                  <a:moveTo>
                    <a:pt x="110541" y="0"/>
                  </a:moveTo>
                  <a:lnTo>
                    <a:pt x="830200" y="0"/>
                  </a:lnTo>
                  <a:cubicBezTo>
                    <a:pt x="891250" y="0"/>
                    <a:pt x="940741" y="49491"/>
                    <a:pt x="940741" y="110541"/>
                  </a:cubicBezTo>
                  <a:lnTo>
                    <a:pt x="940741" y="1484955"/>
                  </a:lnTo>
                  <a:cubicBezTo>
                    <a:pt x="940741" y="1546006"/>
                    <a:pt x="891250" y="1595496"/>
                    <a:pt x="830200" y="1595496"/>
                  </a:cubicBezTo>
                  <a:lnTo>
                    <a:pt x="110541" y="1595496"/>
                  </a:lnTo>
                  <a:cubicBezTo>
                    <a:pt x="81224" y="1595496"/>
                    <a:pt x="53107" y="1583850"/>
                    <a:pt x="32377" y="1563120"/>
                  </a:cubicBezTo>
                  <a:cubicBezTo>
                    <a:pt x="11646" y="1542389"/>
                    <a:pt x="0" y="1514273"/>
                    <a:pt x="0" y="1484955"/>
                  </a:cubicBezTo>
                  <a:lnTo>
                    <a:pt x="0" y="110541"/>
                  </a:lnTo>
                  <a:cubicBezTo>
                    <a:pt x="0" y="49491"/>
                    <a:pt x="49491" y="0"/>
                    <a:pt x="110541" y="0"/>
                  </a:cubicBezTo>
                  <a:close/>
                </a:path>
              </a:pathLst>
            </a:custGeom>
            <a:solidFill>
              <a:srgbClr val="A27015"/>
            </a:solidFill>
          </p:spPr>
        </p:sp>
        <p:sp>
          <p:nvSpPr>
            <p:cNvPr name="TextBox 8" id="8"/>
            <p:cNvSpPr txBox="true"/>
            <p:nvPr/>
          </p:nvSpPr>
          <p:spPr>
            <a:xfrm>
              <a:off x="0" y="-28575"/>
              <a:ext cx="940741" cy="1624071"/>
            </a:xfrm>
            <a:prstGeom prst="rect">
              <a:avLst/>
            </a:prstGeom>
          </p:spPr>
          <p:txBody>
            <a:bodyPr anchor="ctr" rtlCol="false" tIns="50800" lIns="50800" bIns="50800" rIns="50800"/>
            <a:lstStyle/>
            <a:p>
              <a:pPr algn="ctr">
                <a:lnSpc>
                  <a:spcPts val="1916"/>
                </a:lnSpc>
              </a:pPr>
            </a:p>
          </p:txBody>
        </p:sp>
      </p:grpSp>
      <p:sp>
        <p:nvSpPr>
          <p:cNvPr name="TextBox 9" id="9"/>
          <p:cNvSpPr txBox="true"/>
          <p:nvPr/>
        </p:nvSpPr>
        <p:spPr>
          <a:xfrm rot="0">
            <a:off x="1032346" y="3565452"/>
            <a:ext cx="3050232" cy="860425"/>
          </a:xfrm>
          <a:prstGeom prst="rect">
            <a:avLst/>
          </a:prstGeom>
        </p:spPr>
        <p:txBody>
          <a:bodyPr anchor="t" rtlCol="false" tIns="0" lIns="0" bIns="0" rIns="0">
            <a:spAutoFit/>
          </a:bodyPr>
          <a:lstStyle/>
          <a:p>
            <a:pPr algn="ctr">
              <a:lnSpc>
                <a:spcPts val="3499"/>
              </a:lnSpc>
              <a:spcBef>
                <a:spcPct val="0"/>
              </a:spcBef>
            </a:pPr>
            <a:r>
              <a:rPr lang="en-US" b="true" sz="2499">
                <a:solidFill>
                  <a:srgbClr val="FFFCF4"/>
                </a:solidFill>
                <a:latin typeface="Canva Sans Bold"/>
                <a:ea typeface="Canva Sans Bold"/>
                <a:cs typeface="Canva Sans Bold"/>
                <a:sym typeface="Canva Sans Bold"/>
              </a:rPr>
              <a:t>Seamless Workflow Integration</a:t>
            </a:r>
          </a:p>
        </p:txBody>
      </p:sp>
      <p:sp>
        <p:nvSpPr>
          <p:cNvPr name="TextBox 10" id="10"/>
          <p:cNvSpPr txBox="true"/>
          <p:nvPr/>
        </p:nvSpPr>
        <p:spPr>
          <a:xfrm rot="0">
            <a:off x="771525" y="5095875"/>
            <a:ext cx="3307407" cy="3051175"/>
          </a:xfrm>
          <a:prstGeom prst="rect">
            <a:avLst/>
          </a:prstGeom>
        </p:spPr>
        <p:txBody>
          <a:bodyPr anchor="t" rtlCol="false" tIns="0" lIns="0" bIns="0" rIns="0">
            <a:spAutoFit/>
          </a:bodyPr>
          <a:lstStyle/>
          <a:p>
            <a:pPr algn="ctr">
              <a:lnSpc>
                <a:spcPts val="3499"/>
              </a:lnSpc>
              <a:spcBef>
                <a:spcPct val="0"/>
              </a:spcBef>
            </a:pPr>
            <a:r>
              <a:rPr lang="en-US" sz="2499">
                <a:solidFill>
                  <a:srgbClr val="FFFCF4"/>
                </a:solidFill>
                <a:latin typeface="Canva Sans"/>
                <a:ea typeface="Canva Sans"/>
                <a:cs typeface="Canva Sans"/>
                <a:sym typeface="Canva Sans"/>
              </a:rPr>
              <a:t>Investors and startups can communicate, schedule meetings, track progress,and share documents effortlessly</a:t>
            </a:r>
          </a:p>
        </p:txBody>
      </p:sp>
      <p:grpSp>
        <p:nvGrpSpPr>
          <p:cNvPr name="Group 11" id="11"/>
          <p:cNvGrpSpPr/>
          <p:nvPr/>
        </p:nvGrpSpPr>
        <p:grpSpPr>
          <a:xfrm rot="0">
            <a:off x="5381625" y="2809875"/>
            <a:ext cx="3571875" cy="6057900"/>
            <a:chOff x="0" y="0"/>
            <a:chExt cx="940741" cy="1595496"/>
          </a:xfrm>
        </p:grpSpPr>
        <p:sp>
          <p:nvSpPr>
            <p:cNvPr name="Freeform 12" id="12"/>
            <p:cNvSpPr/>
            <p:nvPr/>
          </p:nvSpPr>
          <p:spPr>
            <a:xfrm flipH="false" flipV="false" rot="0">
              <a:off x="0" y="0"/>
              <a:ext cx="940741" cy="1595496"/>
            </a:xfrm>
            <a:custGeom>
              <a:avLst/>
              <a:gdLst/>
              <a:ahLst/>
              <a:cxnLst/>
              <a:rect r="r" b="b" t="t" l="l"/>
              <a:pathLst>
                <a:path h="1595496" w="940741">
                  <a:moveTo>
                    <a:pt x="110541" y="0"/>
                  </a:moveTo>
                  <a:lnTo>
                    <a:pt x="830200" y="0"/>
                  </a:lnTo>
                  <a:cubicBezTo>
                    <a:pt x="891250" y="0"/>
                    <a:pt x="940741" y="49491"/>
                    <a:pt x="940741" y="110541"/>
                  </a:cubicBezTo>
                  <a:lnTo>
                    <a:pt x="940741" y="1484955"/>
                  </a:lnTo>
                  <a:cubicBezTo>
                    <a:pt x="940741" y="1546006"/>
                    <a:pt x="891250" y="1595496"/>
                    <a:pt x="830200" y="1595496"/>
                  </a:cubicBezTo>
                  <a:lnTo>
                    <a:pt x="110541" y="1595496"/>
                  </a:lnTo>
                  <a:cubicBezTo>
                    <a:pt x="81224" y="1595496"/>
                    <a:pt x="53107" y="1583850"/>
                    <a:pt x="32377" y="1563120"/>
                  </a:cubicBezTo>
                  <a:cubicBezTo>
                    <a:pt x="11646" y="1542389"/>
                    <a:pt x="0" y="1514273"/>
                    <a:pt x="0" y="1484955"/>
                  </a:cubicBezTo>
                  <a:lnTo>
                    <a:pt x="0" y="110541"/>
                  </a:lnTo>
                  <a:cubicBezTo>
                    <a:pt x="0" y="49491"/>
                    <a:pt x="49491" y="0"/>
                    <a:pt x="110541" y="0"/>
                  </a:cubicBezTo>
                  <a:close/>
                </a:path>
              </a:pathLst>
            </a:custGeom>
            <a:solidFill>
              <a:srgbClr val="F46053"/>
            </a:solidFill>
          </p:spPr>
        </p:sp>
        <p:sp>
          <p:nvSpPr>
            <p:cNvPr name="TextBox 13" id="13"/>
            <p:cNvSpPr txBox="true"/>
            <p:nvPr/>
          </p:nvSpPr>
          <p:spPr>
            <a:xfrm>
              <a:off x="0" y="-28575"/>
              <a:ext cx="940741" cy="1624071"/>
            </a:xfrm>
            <a:prstGeom prst="rect">
              <a:avLst/>
            </a:prstGeom>
          </p:spPr>
          <p:txBody>
            <a:bodyPr anchor="ctr" rtlCol="false" tIns="50800" lIns="50800" bIns="50800" rIns="50800"/>
            <a:lstStyle/>
            <a:p>
              <a:pPr algn="ctr">
                <a:lnSpc>
                  <a:spcPts val="1916"/>
                </a:lnSpc>
              </a:pPr>
            </a:p>
          </p:txBody>
        </p:sp>
      </p:grpSp>
      <p:grpSp>
        <p:nvGrpSpPr>
          <p:cNvPr name="Group 14" id="14"/>
          <p:cNvGrpSpPr/>
          <p:nvPr/>
        </p:nvGrpSpPr>
        <p:grpSpPr>
          <a:xfrm rot="0">
            <a:off x="5124450" y="3000375"/>
            <a:ext cx="3571875" cy="6057900"/>
            <a:chOff x="0" y="0"/>
            <a:chExt cx="940741" cy="1595496"/>
          </a:xfrm>
        </p:grpSpPr>
        <p:sp>
          <p:nvSpPr>
            <p:cNvPr name="Freeform 15" id="15"/>
            <p:cNvSpPr/>
            <p:nvPr/>
          </p:nvSpPr>
          <p:spPr>
            <a:xfrm flipH="false" flipV="false" rot="0">
              <a:off x="0" y="0"/>
              <a:ext cx="940741" cy="1595496"/>
            </a:xfrm>
            <a:custGeom>
              <a:avLst/>
              <a:gdLst/>
              <a:ahLst/>
              <a:cxnLst/>
              <a:rect r="r" b="b" t="t" l="l"/>
              <a:pathLst>
                <a:path h="1595496" w="940741">
                  <a:moveTo>
                    <a:pt x="110541" y="0"/>
                  </a:moveTo>
                  <a:lnTo>
                    <a:pt x="830200" y="0"/>
                  </a:lnTo>
                  <a:cubicBezTo>
                    <a:pt x="891250" y="0"/>
                    <a:pt x="940741" y="49491"/>
                    <a:pt x="940741" y="110541"/>
                  </a:cubicBezTo>
                  <a:lnTo>
                    <a:pt x="940741" y="1484955"/>
                  </a:lnTo>
                  <a:cubicBezTo>
                    <a:pt x="940741" y="1546006"/>
                    <a:pt x="891250" y="1595496"/>
                    <a:pt x="830200" y="1595496"/>
                  </a:cubicBezTo>
                  <a:lnTo>
                    <a:pt x="110541" y="1595496"/>
                  </a:lnTo>
                  <a:cubicBezTo>
                    <a:pt x="81224" y="1595496"/>
                    <a:pt x="53107" y="1583850"/>
                    <a:pt x="32377" y="1563120"/>
                  </a:cubicBezTo>
                  <a:cubicBezTo>
                    <a:pt x="11646" y="1542389"/>
                    <a:pt x="0" y="1514273"/>
                    <a:pt x="0" y="1484955"/>
                  </a:cubicBezTo>
                  <a:lnTo>
                    <a:pt x="0" y="110541"/>
                  </a:lnTo>
                  <a:cubicBezTo>
                    <a:pt x="0" y="49491"/>
                    <a:pt x="49491" y="0"/>
                    <a:pt x="110541" y="0"/>
                  </a:cubicBezTo>
                  <a:close/>
                </a:path>
              </a:pathLst>
            </a:custGeom>
            <a:solidFill>
              <a:srgbClr val="C2362A"/>
            </a:solidFill>
          </p:spPr>
        </p:sp>
        <p:sp>
          <p:nvSpPr>
            <p:cNvPr name="TextBox 16" id="16"/>
            <p:cNvSpPr txBox="true"/>
            <p:nvPr/>
          </p:nvSpPr>
          <p:spPr>
            <a:xfrm>
              <a:off x="0" y="-28575"/>
              <a:ext cx="940741" cy="1624071"/>
            </a:xfrm>
            <a:prstGeom prst="rect">
              <a:avLst/>
            </a:prstGeom>
          </p:spPr>
          <p:txBody>
            <a:bodyPr anchor="ctr" rtlCol="false" tIns="50800" lIns="50800" bIns="50800" rIns="50800"/>
            <a:lstStyle/>
            <a:p>
              <a:pPr algn="ctr">
                <a:lnSpc>
                  <a:spcPts val="1916"/>
                </a:lnSpc>
              </a:pPr>
            </a:p>
          </p:txBody>
        </p:sp>
      </p:grpSp>
      <p:grpSp>
        <p:nvGrpSpPr>
          <p:cNvPr name="Group 17" id="17"/>
          <p:cNvGrpSpPr/>
          <p:nvPr/>
        </p:nvGrpSpPr>
        <p:grpSpPr>
          <a:xfrm rot="0">
            <a:off x="9863138" y="2809875"/>
            <a:ext cx="3571875" cy="6057900"/>
            <a:chOff x="0" y="0"/>
            <a:chExt cx="940741" cy="1595496"/>
          </a:xfrm>
        </p:grpSpPr>
        <p:sp>
          <p:nvSpPr>
            <p:cNvPr name="Freeform 18" id="18"/>
            <p:cNvSpPr/>
            <p:nvPr/>
          </p:nvSpPr>
          <p:spPr>
            <a:xfrm flipH="false" flipV="false" rot="0">
              <a:off x="0" y="0"/>
              <a:ext cx="940741" cy="1595496"/>
            </a:xfrm>
            <a:custGeom>
              <a:avLst/>
              <a:gdLst/>
              <a:ahLst/>
              <a:cxnLst/>
              <a:rect r="r" b="b" t="t" l="l"/>
              <a:pathLst>
                <a:path h="1595496" w="940741">
                  <a:moveTo>
                    <a:pt x="110541" y="0"/>
                  </a:moveTo>
                  <a:lnTo>
                    <a:pt x="830200" y="0"/>
                  </a:lnTo>
                  <a:cubicBezTo>
                    <a:pt x="891250" y="0"/>
                    <a:pt x="940741" y="49491"/>
                    <a:pt x="940741" y="110541"/>
                  </a:cubicBezTo>
                  <a:lnTo>
                    <a:pt x="940741" y="1484955"/>
                  </a:lnTo>
                  <a:cubicBezTo>
                    <a:pt x="940741" y="1546006"/>
                    <a:pt x="891250" y="1595496"/>
                    <a:pt x="830200" y="1595496"/>
                  </a:cubicBezTo>
                  <a:lnTo>
                    <a:pt x="110541" y="1595496"/>
                  </a:lnTo>
                  <a:cubicBezTo>
                    <a:pt x="81224" y="1595496"/>
                    <a:pt x="53107" y="1583850"/>
                    <a:pt x="32377" y="1563120"/>
                  </a:cubicBezTo>
                  <a:cubicBezTo>
                    <a:pt x="11646" y="1542389"/>
                    <a:pt x="0" y="1514273"/>
                    <a:pt x="0" y="1484955"/>
                  </a:cubicBezTo>
                  <a:lnTo>
                    <a:pt x="0" y="110541"/>
                  </a:lnTo>
                  <a:cubicBezTo>
                    <a:pt x="0" y="49491"/>
                    <a:pt x="49491" y="0"/>
                    <a:pt x="110541" y="0"/>
                  </a:cubicBezTo>
                  <a:close/>
                </a:path>
              </a:pathLst>
            </a:custGeom>
            <a:solidFill>
              <a:srgbClr val="2BCDD4"/>
            </a:solidFill>
          </p:spPr>
        </p:sp>
        <p:sp>
          <p:nvSpPr>
            <p:cNvPr name="TextBox 19" id="19"/>
            <p:cNvSpPr txBox="true"/>
            <p:nvPr/>
          </p:nvSpPr>
          <p:spPr>
            <a:xfrm>
              <a:off x="0" y="-28575"/>
              <a:ext cx="940741" cy="1624071"/>
            </a:xfrm>
            <a:prstGeom prst="rect">
              <a:avLst/>
            </a:prstGeom>
          </p:spPr>
          <p:txBody>
            <a:bodyPr anchor="ctr" rtlCol="false" tIns="50800" lIns="50800" bIns="50800" rIns="50800"/>
            <a:lstStyle/>
            <a:p>
              <a:pPr algn="ctr">
                <a:lnSpc>
                  <a:spcPts val="1916"/>
                </a:lnSpc>
              </a:pPr>
            </a:p>
          </p:txBody>
        </p:sp>
      </p:grpSp>
      <p:grpSp>
        <p:nvGrpSpPr>
          <p:cNvPr name="Group 20" id="20"/>
          <p:cNvGrpSpPr/>
          <p:nvPr/>
        </p:nvGrpSpPr>
        <p:grpSpPr>
          <a:xfrm rot="0">
            <a:off x="9605962" y="3000375"/>
            <a:ext cx="3571875" cy="6057900"/>
            <a:chOff x="0" y="0"/>
            <a:chExt cx="940741" cy="1595496"/>
          </a:xfrm>
        </p:grpSpPr>
        <p:sp>
          <p:nvSpPr>
            <p:cNvPr name="Freeform 21" id="21"/>
            <p:cNvSpPr/>
            <p:nvPr/>
          </p:nvSpPr>
          <p:spPr>
            <a:xfrm flipH="false" flipV="false" rot="0">
              <a:off x="0" y="0"/>
              <a:ext cx="940741" cy="1595496"/>
            </a:xfrm>
            <a:custGeom>
              <a:avLst/>
              <a:gdLst/>
              <a:ahLst/>
              <a:cxnLst/>
              <a:rect r="r" b="b" t="t" l="l"/>
              <a:pathLst>
                <a:path h="1595496" w="940741">
                  <a:moveTo>
                    <a:pt x="110541" y="0"/>
                  </a:moveTo>
                  <a:lnTo>
                    <a:pt x="830200" y="0"/>
                  </a:lnTo>
                  <a:cubicBezTo>
                    <a:pt x="891250" y="0"/>
                    <a:pt x="940741" y="49491"/>
                    <a:pt x="940741" y="110541"/>
                  </a:cubicBezTo>
                  <a:lnTo>
                    <a:pt x="940741" y="1484955"/>
                  </a:lnTo>
                  <a:cubicBezTo>
                    <a:pt x="940741" y="1546006"/>
                    <a:pt x="891250" y="1595496"/>
                    <a:pt x="830200" y="1595496"/>
                  </a:cubicBezTo>
                  <a:lnTo>
                    <a:pt x="110541" y="1595496"/>
                  </a:lnTo>
                  <a:cubicBezTo>
                    <a:pt x="81224" y="1595496"/>
                    <a:pt x="53107" y="1583850"/>
                    <a:pt x="32377" y="1563120"/>
                  </a:cubicBezTo>
                  <a:cubicBezTo>
                    <a:pt x="11646" y="1542389"/>
                    <a:pt x="0" y="1514273"/>
                    <a:pt x="0" y="1484955"/>
                  </a:cubicBezTo>
                  <a:lnTo>
                    <a:pt x="0" y="110541"/>
                  </a:lnTo>
                  <a:cubicBezTo>
                    <a:pt x="0" y="49491"/>
                    <a:pt x="49491" y="0"/>
                    <a:pt x="110541" y="0"/>
                  </a:cubicBezTo>
                  <a:close/>
                </a:path>
              </a:pathLst>
            </a:custGeom>
            <a:solidFill>
              <a:srgbClr val="12A0A6"/>
            </a:solidFill>
          </p:spPr>
        </p:sp>
        <p:sp>
          <p:nvSpPr>
            <p:cNvPr name="TextBox 22" id="22"/>
            <p:cNvSpPr txBox="true"/>
            <p:nvPr/>
          </p:nvSpPr>
          <p:spPr>
            <a:xfrm>
              <a:off x="0" y="-28575"/>
              <a:ext cx="940741" cy="1624071"/>
            </a:xfrm>
            <a:prstGeom prst="rect">
              <a:avLst/>
            </a:prstGeom>
          </p:spPr>
          <p:txBody>
            <a:bodyPr anchor="ctr" rtlCol="false" tIns="50800" lIns="50800" bIns="50800" rIns="50800"/>
            <a:lstStyle/>
            <a:p>
              <a:pPr algn="ctr">
                <a:lnSpc>
                  <a:spcPts val="1916"/>
                </a:lnSpc>
              </a:pPr>
            </a:p>
          </p:txBody>
        </p:sp>
      </p:grpSp>
      <p:grpSp>
        <p:nvGrpSpPr>
          <p:cNvPr name="Group 23" id="23"/>
          <p:cNvGrpSpPr/>
          <p:nvPr/>
        </p:nvGrpSpPr>
        <p:grpSpPr>
          <a:xfrm rot="0">
            <a:off x="14344650" y="2809875"/>
            <a:ext cx="3571875" cy="6057900"/>
            <a:chOff x="0" y="0"/>
            <a:chExt cx="940741" cy="1595496"/>
          </a:xfrm>
        </p:grpSpPr>
        <p:sp>
          <p:nvSpPr>
            <p:cNvPr name="Freeform 24" id="24"/>
            <p:cNvSpPr/>
            <p:nvPr/>
          </p:nvSpPr>
          <p:spPr>
            <a:xfrm flipH="false" flipV="false" rot="0">
              <a:off x="0" y="0"/>
              <a:ext cx="940741" cy="1595496"/>
            </a:xfrm>
            <a:custGeom>
              <a:avLst/>
              <a:gdLst/>
              <a:ahLst/>
              <a:cxnLst/>
              <a:rect r="r" b="b" t="t" l="l"/>
              <a:pathLst>
                <a:path h="1595496" w="940741">
                  <a:moveTo>
                    <a:pt x="110541" y="0"/>
                  </a:moveTo>
                  <a:lnTo>
                    <a:pt x="830200" y="0"/>
                  </a:lnTo>
                  <a:cubicBezTo>
                    <a:pt x="891250" y="0"/>
                    <a:pt x="940741" y="49491"/>
                    <a:pt x="940741" y="110541"/>
                  </a:cubicBezTo>
                  <a:lnTo>
                    <a:pt x="940741" y="1484955"/>
                  </a:lnTo>
                  <a:cubicBezTo>
                    <a:pt x="940741" y="1546006"/>
                    <a:pt x="891250" y="1595496"/>
                    <a:pt x="830200" y="1595496"/>
                  </a:cubicBezTo>
                  <a:lnTo>
                    <a:pt x="110541" y="1595496"/>
                  </a:lnTo>
                  <a:cubicBezTo>
                    <a:pt x="81224" y="1595496"/>
                    <a:pt x="53107" y="1583850"/>
                    <a:pt x="32377" y="1563120"/>
                  </a:cubicBezTo>
                  <a:cubicBezTo>
                    <a:pt x="11646" y="1542389"/>
                    <a:pt x="0" y="1514273"/>
                    <a:pt x="0" y="1484955"/>
                  </a:cubicBezTo>
                  <a:lnTo>
                    <a:pt x="0" y="110541"/>
                  </a:lnTo>
                  <a:cubicBezTo>
                    <a:pt x="0" y="49491"/>
                    <a:pt x="49491" y="0"/>
                    <a:pt x="110541" y="0"/>
                  </a:cubicBezTo>
                  <a:close/>
                </a:path>
              </a:pathLst>
            </a:custGeom>
            <a:solidFill>
              <a:srgbClr val="9CCB91"/>
            </a:solidFill>
          </p:spPr>
        </p:sp>
        <p:sp>
          <p:nvSpPr>
            <p:cNvPr name="TextBox 25" id="25"/>
            <p:cNvSpPr txBox="true"/>
            <p:nvPr/>
          </p:nvSpPr>
          <p:spPr>
            <a:xfrm>
              <a:off x="0" y="-28575"/>
              <a:ext cx="940741" cy="1624071"/>
            </a:xfrm>
            <a:prstGeom prst="rect">
              <a:avLst/>
            </a:prstGeom>
          </p:spPr>
          <p:txBody>
            <a:bodyPr anchor="ctr" rtlCol="false" tIns="50800" lIns="50800" bIns="50800" rIns="50800"/>
            <a:lstStyle/>
            <a:p>
              <a:pPr algn="ctr">
                <a:lnSpc>
                  <a:spcPts val="1916"/>
                </a:lnSpc>
              </a:pPr>
            </a:p>
          </p:txBody>
        </p:sp>
      </p:grpSp>
      <p:grpSp>
        <p:nvGrpSpPr>
          <p:cNvPr name="Group 26" id="26"/>
          <p:cNvGrpSpPr/>
          <p:nvPr/>
        </p:nvGrpSpPr>
        <p:grpSpPr>
          <a:xfrm rot="0">
            <a:off x="14087475" y="3000375"/>
            <a:ext cx="3571875" cy="6057900"/>
            <a:chOff x="0" y="0"/>
            <a:chExt cx="940741" cy="1595496"/>
          </a:xfrm>
        </p:grpSpPr>
        <p:sp>
          <p:nvSpPr>
            <p:cNvPr name="Freeform 27" id="27"/>
            <p:cNvSpPr/>
            <p:nvPr/>
          </p:nvSpPr>
          <p:spPr>
            <a:xfrm flipH="false" flipV="false" rot="0">
              <a:off x="0" y="0"/>
              <a:ext cx="940741" cy="1595496"/>
            </a:xfrm>
            <a:custGeom>
              <a:avLst/>
              <a:gdLst/>
              <a:ahLst/>
              <a:cxnLst/>
              <a:rect r="r" b="b" t="t" l="l"/>
              <a:pathLst>
                <a:path h="1595496" w="940741">
                  <a:moveTo>
                    <a:pt x="110541" y="0"/>
                  </a:moveTo>
                  <a:lnTo>
                    <a:pt x="830200" y="0"/>
                  </a:lnTo>
                  <a:cubicBezTo>
                    <a:pt x="891250" y="0"/>
                    <a:pt x="940741" y="49491"/>
                    <a:pt x="940741" y="110541"/>
                  </a:cubicBezTo>
                  <a:lnTo>
                    <a:pt x="940741" y="1484955"/>
                  </a:lnTo>
                  <a:cubicBezTo>
                    <a:pt x="940741" y="1546006"/>
                    <a:pt x="891250" y="1595496"/>
                    <a:pt x="830200" y="1595496"/>
                  </a:cubicBezTo>
                  <a:lnTo>
                    <a:pt x="110541" y="1595496"/>
                  </a:lnTo>
                  <a:cubicBezTo>
                    <a:pt x="81224" y="1595496"/>
                    <a:pt x="53107" y="1583850"/>
                    <a:pt x="32377" y="1563120"/>
                  </a:cubicBezTo>
                  <a:cubicBezTo>
                    <a:pt x="11646" y="1542389"/>
                    <a:pt x="0" y="1514273"/>
                    <a:pt x="0" y="1484955"/>
                  </a:cubicBezTo>
                  <a:lnTo>
                    <a:pt x="0" y="110541"/>
                  </a:lnTo>
                  <a:cubicBezTo>
                    <a:pt x="0" y="49491"/>
                    <a:pt x="49491" y="0"/>
                    <a:pt x="110541" y="0"/>
                  </a:cubicBezTo>
                  <a:close/>
                </a:path>
              </a:pathLst>
            </a:custGeom>
            <a:solidFill>
              <a:srgbClr val="678D5E"/>
            </a:solidFill>
          </p:spPr>
        </p:sp>
        <p:sp>
          <p:nvSpPr>
            <p:cNvPr name="TextBox 28" id="28"/>
            <p:cNvSpPr txBox="true"/>
            <p:nvPr/>
          </p:nvSpPr>
          <p:spPr>
            <a:xfrm>
              <a:off x="0" y="-28575"/>
              <a:ext cx="940741" cy="1624071"/>
            </a:xfrm>
            <a:prstGeom prst="rect">
              <a:avLst/>
            </a:prstGeom>
          </p:spPr>
          <p:txBody>
            <a:bodyPr anchor="ctr" rtlCol="false" tIns="50800" lIns="50800" bIns="50800" rIns="50800"/>
            <a:lstStyle/>
            <a:p>
              <a:pPr algn="ctr">
                <a:lnSpc>
                  <a:spcPts val="1916"/>
                </a:lnSpc>
              </a:pPr>
            </a:p>
          </p:txBody>
        </p:sp>
      </p:grpSp>
      <p:sp>
        <p:nvSpPr>
          <p:cNvPr name="TextBox 29" id="29"/>
          <p:cNvSpPr txBox="true"/>
          <p:nvPr/>
        </p:nvSpPr>
        <p:spPr>
          <a:xfrm rot="0">
            <a:off x="5381625" y="3565452"/>
            <a:ext cx="3050232" cy="860425"/>
          </a:xfrm>
          <a:prstGeom prst="rect">
            <a:avLst/>
          </a:prstGeom>
        </p:spPr>
        <p:txBody>
          <a:bodyPr anchor="t" rtlCol="false" tIns="0" lIns="0" bIns="0" rIns="0">
            <a:spAutoFit/>
          </a:bodyPr>
          <a:lstStyle/>
          <a:p>
            <a:pPr algn="ctr">
              <a:lnSpc>
                <a:spcPts val="3499"/>
              </a:lnSpc>
              <a:spcBef>
                <a:spcPct val="0"/>
              </a:spcBef>
            </a:pPr>
            <a:r>
              <a:rPr lang="en-US" b="true" sz="2499">
                <a:solidFill>
                  <a:srgbClr val="FFFCF4"/>
                </a:solidFill>
                <a:latin typeface="Canva Sans Bold"/>
                <a:ea typeface="Canva Sans Bold"/>
                <a:cs typeface="Canva Sans Bold"/>
                <a:sym typeface="Canva Sans Bold"/>
              </a:rPr>
              <a:t>Give Real-Time Investor Insights</a:t>
            </a:r>
          </a:p>
        </p:txBody>
      </p:sp>
      <p:sp>
        <p:nvSpPr>
          <p:cNvPr name="TextBox 30" id="30"/>
          <p:cNvSpPr txBox="true"/>
          <p:nvPr/>
        </p:nvSpPr>
        <p:spPr>
          <a:xfrm rot="0">
            <a:off x="9866784" y="3346377"/>
            <a:ext cx="3050232" cy="1298575"/>
          </a:xfrm>
          <a:prstGeom prst="rect">
            <a:avLst/>
          </a:prstGeom>
        </p:spPr>
        <p:txBody>
          <a:bodyPr anchor="t" rtlCol="false" tIns="0" lIns="0" bIns="0" rIns="0">
            <a:spAutoFit/>
          </a:bodyPr>
          <a:lstStyle/>
          <a:p>
            <a:pPr algn="ctr">
              <a:lnSpc>
                <a:spcPts val="3499"/>
              </a:lnSpc>
              <a:spcBef>
                <a:spcPct val="0"/>
              </a:spcBef>
            </a:pPr>
            <a:r>
              <a:rPr lang="en-US" b="true" sz="2499">
                <a:solidFill>
                  <a:srgbClr val="FFFCF4"/>
                </a:solidFill>
                <a:latin typeface="Canva Sans Bold"/>
                <a:ea typeface="Canva Sans Bold"/>
                <a:cs typeface="Canva Sans Bold"/>
                <a:sym typeface="Canva Sans Bold"/>
              </a:rPr>
              <a:t>Blockchain powered funding and compliance</a:t>
            </a:r>
          </a:p>
        </p:txBody>
      </p:sp>
      <p:sp>
        <p:nvSpPr>
          <p:cNvPr name="TextBox 31" id="31"/>
          <p:cNvSpPr txBox="true"/>
          <p:nvPr/>
        </p:nvSpPr>
        <p:spPr>
          <a:xfrm rot="0">
            <a:off x="14344650" y="3565452"/>
            <a:ext cx="3050232"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CF4"/>
                </a:solidFill>
                <a:latin typeface="Canva Sans Bold"/>
                <a:ea typeface="Canva Sans Bold"/>
                <a:cs typeface="Canva Sans Bold"/>
                <a:sym typeface="Canva Sans Bold"/>
              </a:rPr>
              <a:t>Pitch Deck</a:t>
            </a:r>
          </a:p>
        </p:txBody>
      </p:sp>
      <p:sp>
        <p:nvSpPr>
          <p:cNvPr name="TextBox 32" id="32"/>
          <p:cNvSpPr txBox="true"/>
          <p:nvPr/>
        </p:nvSpPr>
        <p:spPr>
          <a:xfrm rot="0">
            <a:off x="5256684" y="5095875"/>
            <a:ext cx="3307407" cy="1298575"/>
          </a:xfrm>
          <a:prstGeom prst="rect">
            <a:avLst/>
          </a:prstGeom>
        </p:spPr>
        <p:txBody>
          <a:bodyPr anchor="t" rtlCol="false" tIns="0" lIns="0" bIns="0" rIns="0">
            <a:spAutoFit/>
          </a:bodyPr>
          <a:lstStyle/>
          <a:p>
            <a:pPr algn="ctr">
              <a:lnSpc>
                <a:spcPts val="3499"/>
              </a:lnSpc>
              <a:spcBef>
                <a:spcPct val="0"/>
              </a:spcBef>
            </a:pPr>
            <a:r>
              <a:rPr lang="en-US" sz="2499">
                <a:solidFill>
                  <a:srgbClr val="FFFCF4"/>
                </a:solidFill>
                <a:latin typeface="Canva Sans"/>
                <a:ea typeface="Canva Sans"/>
                <a:cs typeface="Canva Sans"/>
                <a:sym typeface="Canva Sans"/>
              </a:rPr>
              <a:t>Cru</a:t>
            </a:r>
            <a:r>
              <a:rPr lang="en-US" sz="2499">
                <a:solidFill>
                  <a:srgbClr val="FFFCF4"/>
                </a:solidFill>
                <a:latin typeface="Canva Sans"/>
                <a:ea typeface="Canva Sans"/>
                <a:cs typeface="Canva Sans"/>
                <a:sym typeface="Canva Sans"/>
              </a:rPr>
              <a:t>nchbase and Traxcn API’s being Exclusive users only</a:t>
            </a:r>
          </a:p>
        </p:txBody>
      </p:sp>
      <p:sp>
        <p:nvSpPr>
          <p:cNvPr name="TextBox 33" id="33"/>
          <p:cNvSpPr txBox="true"/>
          <p:nvPr/>
        </p:nvSpPr>
        <p:spPr>
          <a:xfrm rot="0">
            <a:off x="9738196" y="5095875"/>
            <a:ext cx="3307407" cy="1736725"/>
          </a:xfrm>
          <a:prstGeom prst="rect">
            <a:avLst/>
          </a:prstGeom>
        </p:spPr>
        <p:txBody>
          <a:bodyPr anchor="t" rtlCol="false" tIns="0" lIns="0" bIns="0" rIns="0">
            <a:spAutoFit/>
          </a:bodyPr>
          <a:lstStyle/>
          <a:p>
            <a:pPr algn="ctr">
              <a:lnSpc>
                <a:spcPts val="3499"/>
              </a:lnSpc>
              <a:spcBef>
                <a:spcPct val="0"/>
              </a:spcBef>
            </a:pPr>
            <a:r>
              <a:rPr lang="en-US" sz="2499">
                <a:solidFill>
                  <a:srgbClr val="FFFCF4"/>
                </a:solidFill>
                <a:latin typeface="Canva Sans"/>
                <a:ea typeface="Canva Sans"/>
                <a:cs typeface="Canva Sans"/>
                <a:sym typeface="Canva Sans"/>
              </a:rPr>
              <a:t> Smart contracts for secure, automated, and transparent funding.</a:t>
            </a:r>
          </a:p>
        </p:txBody>
      </p:sp>
      <p:sp>
        <p:nvSpPr>
          <p:cNvPr name="TextBox 34" id="34"/>
          <p:cNvSpPr txBox="true"/>
          <p:nvPr/>
        </p:nvSpPr>
        <p:spPr>
          <a:xfrm rot="0">
            <a:off x="14216062" y="5095875"/>
            <a:ext cx="3307407" cy="2174875"/>
          </a:xfrm>
          <a:prstGeom prst="rect">
            <a:avLst/>
          </a:prstGeom>
        </p:spPr>
        <p:txBody>
          <a:bodyPr anchor="t" rtlCol="false" tIns="0" lIns="0" bIns="0" rIns="0">
            <a:spAutoFit/>
          </a:bodyPr>
          <a:lstStyle/>
          <a:p>
            <a:pPr algn="ctr">
              <a:lnSpc>
                <a:spcPts val="3499"/>
              </a:lnSpc>
              <a:spcBef>
                <a:spcPct val="0"/>
              </a:spcBef>
            </a:pPr>
            <a:r>
              <a:rPr lang="en-US" sz="2499">
                <a:solidFill>
                  <a:srgbClr val="FFFCF4"/>
                </a:solidFill>
                <a:latin typeface="Canva Sans"/>
                <a:ea typeface="Canva Sans"/>
                <a:cs typeface="Canva Sans"/>
                <a:sym typeface="Canva Sans"/>
              </a:rPr>
              <a:t>Pitch</a:t>
            </a:r>
            <a:r>
              <a:rPr lang="en-US" sz="2499">
                <a:solidFill>
                  <a:srgbClr val="FFFCF4"/>
                </a:solidFill>
                <a:latin typeface="Canva Sans"/>
                <a:ea typeface="Canva Sans"/>
                <a:cs typeface="Canva Sans"/>
                <a:sym typeface="Canva Sans"/>
              </a:rPr>
              <a:t> Deck that provides insights into presentations and financial overciews for investors</a:t>
            </a:r>
          </a:p>
        </p:txBody>
      </p:sp>
      <p:grpSp>
        <p:nvGrpSpPr>
          <p:cNvPr name="Group 35" id="35"/>
          <p:cNvGrpSpPr/>
          <p:nvPr/>
        </p:nvGrpSpPr>
        <p:grpSpPr>
          <a:xfrm rot="0">
            <a:off x="350757" y="275912"/>
            <a:ext cx="16162200" cy="1061120"/>
            <a:chOff x="0" y="0"/>
            <a:chExt cx="21549600" cy="1414826"/>
          </a:xfrm>
        </p:grpSpPr>
        <p:sp>
          <p:nvSpPr>
            <p:cNvPr name="Freeform 36" id="36"/>
            <p:cNvSpPr/>
            <p:nvPr/>
          </p:nvSpPr>
          <p:spPr>
            <a:xfrm flipH="false" flipV="false" rot="0">
              <a:off x="0" y="0"/>
              <a:ext cx="21549599" cy="1414826"/>
            </a:xfrm>
            <a:custGeom>
              <a:avLst/>
              <a:gdLst/>
              <a:ahLst/>
              <a:cxnLst/>
              <a:rect r="r" b="b" t="t" l="l"/>
              <a:pathLst>
                <a:path h="1414826" w="21549599">
                  <a:moveTo>
                    <a:pt x="0" y="0"/>
                  </a:moveTo>
                  <a:lnTo>
                    <a:pt x="21549599" y="0"/>
                  </a:lnTo>
                  <a:lnTo>
                    <a:pt x="21549599" y="1414826"/>
                  </a:lnTo>
                  <a:lnTo>
                    <a:pt x="0" y="1414826"/>
                  </a:lnTo>
                  <a:close/>
                </a:path>
              </a:pathLst>
            </a:custGeom>
            <a:solidFill>
              <a:srgbClr val="000000">
                <a:alpha val="0"/>
              </a:srgbClr>
            </a:solidFill>
          </p:spPr>
        </p:sp>
        <p:sp>
          <p:nvSpPr>
            <p:cNvPr name="TextBox 37" id="37"/>
            <p:cNvSpPr txBox="true"/>
            <p:nvPr/>
          </p:nvSpPr>
          <p:spPr>
            <a:xfrm>
              <a:off x="0" y="-19050"/>
              <a:ext cx="21549600" cy="1433876"/>
            </a:xfrm>
            <a:prstGeom prst="rect">
              <a:avLst/>
            </a:prstGeom>
          </p:spPr>
          <p:txBody>
            <a:bodyPr anchor="t" rtlCol="false" tIns="0" lIns="0" bIns="0" rIns="0"/>
            <a:lstStyle/>
            <a:p>
              <a:pPr algn="l">
                <a:lnSpc>
                  <a:spcPts val="6240"/>
                </a:lnSpc>
              </a:pPr>
              <a:r>
                <a:rPr lang="en-US" b="true" sz="5200">
                  <a:solidFill>
                    <a:srgbClr val="000000"/>
                  </a:solidFill>
                  <a:latin typeface="Arimo Bold"/>
                  <a:ea typeface="Arimo Bold"/>
                  <a:cs typeface="Arimo Bold"/>
                  <a:sym typeface="Arimo Bold"/>
                </a:rPr>
                <a:t>Future Objectives</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225" t="-4216" r="-4782" b="-4772"/>
            </a:stretch>
          </a:blipFill>
        </p:spPr>
      </p:sp>
      <p:sp>
        <p:nvSpPr>
          <p:cNvPr name="TextBox 3" id="3"/>
          <p:cNvSpPr txBox="true"/>
          <p:nvPr/>
        </p:nvSpPr>
        <p:spPr>
          <a:xfrm rot="0">
            <a:off x="1459897" y="4425366"/>
            <a:ext cx="14990378" cy="1227632"/>
          </a:xfrm>
          <a:prstGeom prst="rect">
            <a:avLst/>
          </a:prstGeom>
        </p:spPr>
        <p:txBody>
          <a:bodyPr anchor="t" rtlCol="false" tIns="0" lIns="0" bIns="0" rIns="0">
            <a:spAutoFit/>
          </a:bodyPr>
          <a:lstStyle/>
          <a:p>
            <a:pPr algn="l">
              <a:lnSpc>
                <a:spcPts val="2461"/>
              </a:lnSpc>
            </a:pPr>
            <a:r>
              <a:rPr lang="en-US" sz="1758" b="true">
                <a:solidFill>
                  <a:srgbClr val="000000"/>
                </a:solidFill>
                <a:latin typeface="Canva Sans Bold"/>
                <a:ea typeface="Canva Sans Bold"/>
                <a:cs typeface="Canva Sans Bold"/>
                <a:sym typeface="Canva Sans Bold"/>
              </a:rPr>
              <a:t>FinTechs to the Rescue</a:t>
            </a:r>
          </a:p>
          <a:p>
            <a:pPr algn="l">
              <a:lnSpc>
                <a:spcPts val="2461"/>
              </a:lnSpc>
            </a:pPr>
            <a:r>
              <a:rPr lang="en-US" sz="1758" b="true">
                <a:solidFill>
                  <a:srgbClr val="000000"/>
                </a:solidFill>
                <a:latin typeface="Canva Sans Bold"/>
                <a:ea typeface="Canva Sans Bold"/>
                <a:cs typeface="Canva Sans Bold"/>
                <a:sym typeface="Canva Sans Bold"/>
              </a:rPr>
              <a:t>Facing </a:t>
            </a:r>
            <a:r>
              <a:rPr lang="en-US" b="true" sz="1758" u="sng">
                <a:solidFill>
                  <a:srgbClr val="000000"/>
                </a:solidFill>
                <a:latin typeface="Canva Sans Bold"/>
                <a:ea typeface="Canva Sans Bold"/>
                <a:cs typeface="Canva Sans Bold"/>
                <a:sym typeface="Canva Sans Bold"/>
                <a:hlinkClick r:id="rId3" tooltip="https://www.pymnts.com/tag/manual-processing/"/>
              </a:rPr>
              <a:t>manua</a:t>
            </a:r>
            <a:r>
              <a:rPr lang="en-US" b="true" sz="1758" u="sng">
                <a:solidFill>
                  <a:srgbClr val="000000"/>
                </a:solidFill>
                <a:latin typeface="Canva Sans Bold"/>
                <a:ea typeface="Canva Sans Bold"/>
                <a:cs typeface="Canva Sans Bold"/>
                <a:sym typeface="Canva Sans Bold"/>
                <a:hlinkClick r:id="rId4" tooltip="https://www.pymnts.com/tag/manual-processing/"/>
              </a:rPr>
              <a:t>l processing</a:t>
            </a:r>
            <a:r>
              <a:rPr lang="en-US" sz="1758" b="true">
                <a:solidFill>
                  <a:srgbClr val="000000"/>
                </a:solidFill>
                <a:latin typeface="Canva Sans Bold"/>
                <a:ea typeface="Canva Sans Bold"/>
                <a:cs typeface="Canva Sans Bold"/>
                <a:sym typeface="Canva Sans Bold"/>
              </a:rPr>
              <a:t> constraints, many SMBs are t</a:t>
            </a:r>
            <a:r>
              <a:rPr lang="en-US" sz="1758" b="true">
                <a:solidFill>
                  <a:srgbClr val="000000"/>
                </a:solidFill>
                <a:latin typeface="Canva Sans Bold"/>
                <a:ea typeface="Canva Sans Bold"/>
                <a:cs typeface="Canva Sans Bold"/>
                <a:sym typeface="Canva Sans Bold"/>
              </a:rPr>
              <a:t>urning to </a:t>
            </a:r>
            <a:r>
              <a:rPr lang="en-US" b="true" sz="1758" u="sng">
                <a:solidFill>
                  <a:srgbClr val="000000"/>
                </a:solidFill>
                <a:latin typeface="Canva Sans Bold"/>
                <a:ea typeface="Canva Sans Bold"/>
                <a:cs typeface="Canva Sans Bold"/>
                <a:sym typeface="Canva Sans Bold"/>
                <a:hlinkClick r:id="rId5" tooltip="https://www.pymnts.com/topic/fintech/"/>
              </a:rPr>
              <a:t>financial technology</a:t>
            </a:r>
            <a:r>
              <a:rPr lang="en-US" sz="1758" b="true">
                <a:solidFill>
                  <a:srgbClr val="000000"/>
                </a:solidFill>
                <a:latin typeface="Canva Sans Bold"/>
                <a:ea typeface="Canva Sans Bold"/>
                <a:cs typeface="Canva Sans Bold"/>
                <a:sym typeface="Canva Sans Bold"/>
              </a:rPr>
              <a:t> (FinTech) solutions. Despite a forecasted 50% surge </a:t>
            </a:r>
            <a:r>
              <a:rPr lang="en-US" b="true" sz="1758" u="none">
                <a:solidFill>
                  <a:srgbClr val="000000"/>
                </a:solidFill>
                <a:latin typeface="Canva Sans Bold"/>
                <a:ea typeface="Canva Sans Bold"/>
                <a:cs typeface="Canva Sans Bold"/>
                <a:sym typeface="Canva Sans Bold"/>
              </a:rPr>
              <a:t>in</a:t>
            </a:r>
            <a:r>
              <a:rPr lang="en-US" sz="1758" b="true">
                <a:solidFill>
                  <a:srgbClr val="000000"/>
                </a:solidFill>
                <a:latin typeface="Canva Sans Bold"/>
                <a:ea typeface="Canva Sans Bold"/>
                <a:cs typeface="Canva Sans Bold"/>
                <a:sym typeface="Canva Sans Bold"/>
              </a:rPr>
              <a:t> paym</a:t>
            </a:r>
            <a:r>
              <a:rPr lang="en-US" b="true" sz="1758" u="none">
                <a:solidFill>
                  <a:srgbClr val="000000"/>
                </a:solidFill>
                <a:latin typeface="Canva Sans Bold"/>
                <a:ea typeface="Canva Sans Bold"/>
                <a:cs typeface="Canva Sans Bold"/>
                <a:sym typeface="Canva Sans Bold"/>
              </a:rPr>
              <a:t>en</a:t>
            </a:r>
            <a:r>
              <a:rPr lang="en-US" sz="1758" b="true">
                <a:solidFill>
                  <a:srgbClr val="000000"/>
                </a:solidFill>
                <a:latin typeface="Canva Sans Bold"/>
                <a:ea typeface="Canva Sans Bold"/>
                <a:cs typeface="Canva Sans Bold"/>
                <a:sym typeface="Canva Sans Bold"/>
              </a:rPr>
              <a:t>t volumes and a 46% rise in invoicing over the next three years, many SMBs remain saddled with outdated systems.</a:t>
            </a:r>
          </a:p>
          <a:p>
            <a:pPr algn="l">
              <a:lnSpc>
                <a:spcPts val="2461"/>
              </a:lnSpc>
            </a:pPr>
          </a:p>
        </p:txBody>
      </p:sp>
      <p:sp>
        <p:nvSpPr>
          <p:cNvPr name="TextBox 4" id="4"/>
          <p:cNvSpPr txBox="true"/>
          <p:nvPr/>
        </p:nvSpPr>
        <p:spPr>
          <a:xfrm rot="0">
            <a:off x="1459897" y="2752061"/>
            <a:ext cx="15314004" cy="1071022"/>
          </a:xfrm>
          <a:prstGeom prst="rect">
            <a:avLst/>
          </a:prstGeom>
        </p:spPr>
        <p:txBody>
          <a:bodyPr anchor="t" rtlCol="false" tIns="0" lIns="0" bIns="0" rIns="0">
            <a:spAutoFit/>
          </a:bodyPr>
          <a:lstStyle/>
          <a:p>
            <a:pPr algn="l">
              <a:lnSpc>
                <a:spcPts val="2139"/>
              </a:lnSpc>
            </a:pPr>
            <a:r>
              <a:rPr lang="en-US" sz="1528" b="true">
                <a:solidFill>
                  <a:srgbClr val="000000"/>
                </a:solidFill>
                <a:latin typeface="Canva Sans Bold"/>
                <a:ea typeface="Canva Sans Bold"/>
                <a:cs typeface="Canva Sans Bold"/>
                <a:sym typeface="Canva Sans Bold"/>
              </a:rPr>
              <a:t>Cash Flow Manage</a:t>
            </a:r>
            <a:r>
              <a:rPr lang="en-US" sz="1528" u="none" b="true">
                <a:solidFill>
                  <a:srgbClr val="000000"/>
                </a:solidFill>
                <a:latin typeface="Canva Sans Bold"/>
                <a:ea typeface="Canva Sans Bold"/>
                <a:cs typeface="Canva Sans Bold"/>
                <a:sym typeface="Canva Sans Bold"/>
              </a:rPr>
              <a:t>m</a:t>
            </a:r>
            <a:r>
              <a:rPr lang="en-US" sz="1528" b="true">
                <a:solidFill>
                  <a:srgbClr val="000000"/>
                </a:solidFill>
                <a:latin typeface="Canva Sans Bold"/>
                <a:ea typeface="Canva Sans Bold"/>
                <a:cs typeface="Canva Sans Bold"/>
                <a:sym typeface="Canva Sans Bold"/>
              </a:rPr>
              <a:t>e</a:t>
            </a:r>
            <a:r>
              <a:rPr lang="en-US" sz="1528" u="none" b="true">
                <a:solidFill>
                  <a:srgbClr val="000000"/>
                </a:solidFill>
                <a:latin typeface="Canva Sans Bold"/>
                <a:ea typeface="Canva Sans Bold"/>
                <a:cs typeface="Canva Sans Bold"/>
                <a:sym typeface="Canva Sans Bold"/>
              </a:rPr>
              <a:t>n</a:t>
            </a:r>
            <a:r>
              <a:rPr lang="en-US" sz="1528" b="true">
                <a:solidFill>
                  <a:srgbClr val="000000"/>
                </a:solidFill>
                <a:latin typeface="Canva Sans Bold"/>
                <a:ea typeface="Canva Sans Bold"/>
                <a:cs typeface="Canva Sans Bold"/>
                <a:sym typeface="Canva Sans Bold"/>
              </a:rPr>
              <a:t>t Iss</a:t>
            </a:r>
            <a:r>
              <a:rPr lang="en-US" sz="1528" u="none" b="true">
                <a:solidFill>
                  <a:srgbClr val="000000"/>
                </a:solidFill>
                <a:latin typeface="Canva Sans Bold"/>
                <a:ea typeface="Canva Sans Bold"/>
                <a:cs typeface="Canva Sans Bold"/>
                <a:sym typeface="Canva Sans Bold"/>
              </a:rPr>
              <a:t>u</a:t>
            </a:r>
            <a:r>
              <a:rPr lang="en-US" sz="1528" u="none" b="true">
                <a:solidFill>
                  <a:srgbClr val="000000"/>
                </a:solidFill>
                <a:latin typeface="Canva Sans Bold"/>
                <a:ea typeface="Canva Sans Bold"/>
                <a:cs typeface="Canva Sans Bold"/>
                <a:sym typeface="Canva Sans Bold"/>
              </a:rPr>
              <a:t>es</a:t>
            </a:r>
          </a:p>
          <a:p>
            <a:pPr algn="l" marL="330011" indent="-165006" lvl="1">
              <a:lnSpc>
                <a:spcPts val="2139"/>
              </a:lnSpc>
              <a:buFont typeface="Arial"/>
              <a:buChar char="•"/>
            </a:pPr>
            <a:r>
              <a:rPr lang="en-US" b="true" sz="1528">
                <a:solidFill>
                  <a:srgbClr val="000000"/>
                </a:solidFill>
                <a:latin typeface="Canva Sans Bold"/>
                <a:ea typeface="Canva Sans Bold"/>
                <a:cs typeface="Canva Sans Bold"/>
                <a:sym typeface="Canva Sans Bold"/>
              </a:rPr>
              <a:t>60% of Small Businesses St</a:t>
            </a:r>
            <a:r>
              <a:rPr lang="en-US" b="true" sz="1528">
                <a:solidFill>
                  <a:srgbClr val="000000"/>
                </a:solidFill>
                <a:latin typeface="Canva Sans Bold"/>
                <a:ea typeface="Canva Sans Bold"/>
                <a:cs typeface="Canva Sans Bold"/>
                <a:sym typeface="Canva Sans Bold"/>
              </a:rPr>
              <a:t>ruggle With Cash Flow Ma</a:t>
            </a:r>
            <a:r>
              <a:rPr lang="en-US" b="true" sz="1528" u="none">
                <a:solidFill>
                  <a:srgbClr val="000000"/>
                </a:solidFill>
                <a:latin typeface="Canva Sans Bold"/>
                <a:ea typeface="Canva Sans Bold"/>
                <a:cs typeface="Canva Sans Bold"/>
                <a:sym typeface="Canva Sans Bold"/>
              </a:rPr>
              <a:t>na</a:t>
            </a:r>
            <a:r>
              <a:rPr lang="en-US" b="true" sz="1528">
                <a:solidFill>
                  <a:srgbClr val="000000"/>
                </a:solidFill>
                <a:latin typeface="Canva Sans Bold"/>
                <a:ea typeface="Canva Sans Bold"/>
                <a:cs typeface="Canva Sans Bold"/>
                <a:sym typeface="Canva Sans Bold"/>
              </a:rPr>
              <a:t>geme</a:t>
            </a:r>
            <a:r>
              <a:rPr lang="en-US" b="true" sz="1528" u="none">
                <a:solidFill>
                  <a:srgbClr val="000000"/>
                </a:solidFill>
                <a:latin typeface="Canva Sans Bold"/>
                <a:ea typeface="Canva Sans Bold"/>
                <a:cs typeface="Canva Sans Bold"/>
                <a:sym typeface="Canva Sans Bold"/>
              </a:rPr>
              <a:t>n</a:t>
            </a:r>
            <a:r>
              <a:rPr lang="en-US" b="true" sz="1528">
                <a:solidFill>
                  <a:srgbClr val="000000"/>
                </a:solidFill>
                <a:latin typeface="Canva Sans Bold"/>
                <a:ea typeface="Canva Sans Bold"/>
                <a:cs typeface="Canva Sans Bold"/>
                <a:sym typeface="Canva Sans Bold"/>
              </a:rPr>
              <a:t>t: Th</a:t>
            </a:r>
            <a:r>
              <a:rPr lang="en-US" b="true" sz="1528" u="none">
                <a:solidFill>
                  <a:srgbClr val="000000"/>
                </a:solidFill>
                <a:latin typeface="Canva Sans Bold"/>
                <a:ea typeface="Canva Sans Bold"/>
                <a:cs typeface="Canva Sans Bold"/>
                <a:sym typeface="Canva Sans Bold"/>
              </a:rPr>
              <a:t>i</a:t>
            </a:r>
            <a:r>
              <a:rPr lang="en-US" b="true" sz="1528">
                <a:solidFill>
                  <a:srgbClr val="000000"/>
                </a:solidFill>
                <a:latin typeface="Canva Sans Bold"/>
                <a:ea typeface="Canva Sans Bold"/>
                <a:cs typeface="Canva Sans Bold"/>
                <a:sym typeface="Canva Sans Bold"/>
              </a:rPr>
              <a:t>s</a:t>
            </a:r>
            <a:r>
              <a:rPr lang="en-US" b="true" sz="1528" u="none">
                <a:solidFill>
                  <a:srgbClr val="000000"/>
                </a:solidFill>
                <a:latin typeface="Canva Sans Bold"/>
                <a:ea typeface="Canva Sans Bold"/>
                <a:cs typeface="Canva Sans Bold"/>
                <a:sym typeface="Canva Sans Bold"/>
              </a:rPr>
              <a:t> </a:t>
            </a:r>
            <a:r>
              <a:rPr lang="en-US" b="true" sz="1528">
                <a:solidFill>
                  <a:srgbClr val="000000"/>
                </a:solidFill>
                <a:latin typeface="Canva Sans Bold"/>
                <a:ea typeface="Canva Sans Bold"/>
                <a:cs typeface="Canva Sans Bold"/>
                <a:sym typeface="Canva Sans Bold"/>
              </a:rPr>
              <a:t>ar</a:t>
            </a:r>
            <a:r>
              <a:rPr lang="en-US" b="true" sz="1528" u="none">
                <a:solidFill>
                  <a:srgbClr val="000000"/>
                </a:solidFill>
                <a:latin typeface="Canva Sans Bold"/>
                <a:ea typeface="Canva Sans Bold"/>
                <a:cs typeface="Canva Sans Bold"/>
                <a:sym typeface="Canva Sans Bold"/>
              </a:rPr>
              <a:t>t</a:t>
            </a:r>
            <a:r>
              <a:rPr lang="en-US" b="true" sz="1528">
                <a:solidFill>
                  <a:srgbClr val="000000"/>
                </a:solidFill>
                <a:latin typeface="Canva Sans Bold"/>
                <a:ea typeface="Canva Sans Bold"/>
                <a:cs typeface="Canva Sans Bold"/>
                <a:sym typeface="Canva Sans Bold"/>
              </a:rPr>
              <a:t>i</a:t>
            </a:r>
            <a:r>
              <a:rPr lang="en-US" b="true" sz="1528" u="none">
                <a:solidFill>
                  <a:srgbClr val="000000"/>
                </a:solidFill>
                <a:latin typeface="Canva Sans Bold"/>
                <a:ea typeface="Canva Sans Bold"/>
                <a:cs typeface="Canva Sans Bold"/>
                <a:sym typeface="Canva Sans Bold"/>
              </a:rPr>
              <a:t>cl</a:t>
            </a:r>
            <a:r>
              <a:rPr lang="en-US" b="true" sz="1528">
                <a:solidFill>
                  <a:srgbClr val="000000"/>
                </a:solidFill>
                <a:latin typeface="Canva Sans Bold"/>
                <a:ea typeface="Canva Sans Bold"/>
                <a:cs typeface="Canva Sans Bold"/>
                <a:sym typeface="Canva Sans Bold"/>
              </a:rPr>
              <a:t>e highlights the prevalence of cash flow chall</a:t>
            </a:r>
            <a:r>
              <a:rPr lang="en-US" b="true" sz="1528" u="none">
                <a:solidFill>
                  <a:srgbClr val="000000"/>
                </a:solidFill>
                <a:latin typeface="Canva Sans Bold"/>
                <a:ea typeface="Canva Sans Bold"/>
                <a:cs typeface="Canva Sans Bold"/>
                <a:sym typeface="Canva Sans Bold"/>
              </a:rPr>
              <a:t>eng</a:t>
            </a:r>
            <a:r>
              <a:rPr lang="en-US" b="true" sz="1528">
                <a:solidFill>
                  <a:srgbClr val="000000"/>
                </a:solidFill>
                <a:latin typeface="Canva Sans Bold"/>
                <a:ea typeface="Canva Sans Bold"/>
                <a:cs typeface="Canva Sans Bold"/>
                <a:sym typeface="Canva Sans Bold"/>
              </a:rPr>
              <a:t>es among small businesses and the risks associated with ineffective management.</a:t>
            </a:r>
          </a:p>
          <a:p>
            <a:pPr algn="l">
              <a:lnSpc>
                <a:spcPts val="2139"/>
              </a:lnSpc>
            </a:pPr>
          </a:p>
        </p:txBody>
      </p:sp>
      <p:sp>
        <p:nvSpPr>
          <p:cNvPr name="TextBox 5" id="5"/>
          <p:cNvSpPr txBox="true"/>
          <p:nvPr/>
        </p:nvSpPr>
        <p:spPr>
          <a:xfrm rot="0">
            <a:off x="1459897" y="6334499"/>
            <a:ext cx="15202858" cy="1914058"/>
          </a:xfrm>
          <a:prstGeom prst="rect">
            <a:avLst/>
          </a:prstGeom>
        </p:spPr>
        <p:txBody>
          <a:bodyPr anchor="t" rtlCol="false" tIns="0" lIns="0" bIns="0" rIns="0">
            <a:spAutoFit/>
          </a:bodyPr>
          <a:lstStyle/>
          <a:p>
            <a:pPr algn="l">
              <a:lnSpc>
                <a:spcPts val="2548"/>
              </a:lnSpc>
            </a:pPr>
            <a:r>
              <a:rPr lang="en-US" sz="1820" b="true">
                <a:solidFill>
                  <a:srgbClr val="000000"/>
                </a:solidFill>
                <a:latin typeface="Canva Sans Bold"/>
                <a:ea typeface="Canva Sans Bold"/>
                <a:cs typeface="Canva Sans Bold"/>
                <a:sym typeface="Canva Sans Bold"/>
              </a:rPr>
              <a:t>1. Poor Inventory Management</a:t>
            </a:r>
          </a:p>
          <a:p>
            <a:pPr algn="l" marL="393050" indent="-196525" lvl="1">
              <a:lnSpc>
                <a:spcPts val="2548"/>
              </a:lnSpc>
              <a:buFont typeface="Arial"/>
              <a:buChar char="•"/>
            </a:pPr>
            <a:r>
              <a:rPr lang="en-US" b="true" sz="1820">
                <a:solidFill>
                  <a:srgbClr val="000000"/>
                </a:solidFill>
                <a:latin typeface="Canva Sans Bold"/>
                <a:ea typeface="Canva Sans Bold"/>
                <a:cs typeface="Canva Sans Bold"/>
                <a:sym typeface="Canva Sans Bold"/>
              </a:rPr>
              <a:t>The Costly Consequences of Poor Inventory Management: This article </a:t>
            </a:r>
            <a:r>
              <a:rPr lang="en-US" b="true" sz="1820">
                <a:solidFill>
                  <a:srgbClr val="000000"/>
                </a:solidFill>
                <a:latin typeface="Canva Sans Bold"/>
                <a:ea typeface="Canva Sans Bold"/>
                <a:cs typeface="Canva Sans Bold"/>
                <a:sym typeface="Canva Sans Bold"/>
              </a:rPr>
              <a:t>discusses how inadequate inventory control can lead to stockouts, production delays, and lost sales, ultimately harming a company's reputation and financial health. ​</a:t>
            </a:r>
            <a:r>
              <a:rPr lang="en-US" b="true" sz="1820" u="sng">
                <a:solidFill>
                  <a:srgbClr val="000000"/>
                </a:solidFill>
                <a:latin typeface="Canva Sans Bold"/>
                <a:ea typeface="Canva Sans Bold"/>
                <a:cs typeface="Canva Sans Bold"/>
                <a:sym typeface="Canva Sans Bold"/>
                <a:hlinkClick r:id="rId6" tooltip="https://www.linkedin.com/pulse/costly-consequences-poor-inventory-management-rafael-a-vela-?utm_source=chatgpt.com"/>
              </a:rPr>
              <a:t>LinkedIn</a:t>
            </a:r>
          </a:p>
          <a:p>
            <a:pPr algn="l" marL="393050" indent="-196525" lvl="1">
              <a:lnSpc>
                <a:spcPts val="2548"/>
              </a:lnSpc>
              <a:buFont typeface="Arial"/>
              <a:buChar char="•"/>
            </a:pPr>
            <a:r>
              <a:rPr lang="en-US" b="true" sz="1820">
                <a:solidFill>
                  <a:srgbClr val="000000"/>
                </a:solidFill>
                <a:latin typeface="Canva Sans Bold"/>
                <a:ea typeface="Canva Sans Bold"/>
                <a:cs typeface="Canva Sans Bold"/>
                <a:sym typeface="Canva Sans Bold"/>
              </a:rPr>
              <a:t>Catastrophic Inventory Mistakes by Huge Brands and How to Avoid Them: This piece highlights real-life examples of poor inventory management and its detrimental effects on businesses. ​</a:t>
            </a:r>
            <a:r>
              <a:rPr lang="en-US" b="true" sz="1820" u="sng">
                <a:solidFill>
                  <a:srgbClr val="000000"/>
                </a:solidFill>
                <a:latin typeface="Canva Sans Bold"/>
                <a:ea typeface="Canva Sans Bold"/>
                <a:cs typeface="Canva Sans Bold"/>
                <a:sym typeface="Canva Sans Bold"/>
                <a:hlinkClick r:id="rId7" tooltip="https://www.assetpanda.com/resource-center/blog/catastrophic-inventory-mistakes-by-huge-brands-and-how-to-avoid-them/?utm_source=chatgpt.com"/>
              </a:rPr>
              <a:t>Asset Panda</a:t>
            </a:r>
          </a:p>
          <a:p>
            <a:pPr algn="l">
              <a:lnSpc>
                <a:spcPts val="2548"/>
              </a:lnSpc>
            </a:pPr>
          </a:p>
        </p:txBody>
      </p:sp>
      <p:sp>
        <p:nvSpPr>
          <p:cNvPr name="TextBox 6" id="6"/>
          <p:cNvSpPr txBox="true"/>
          <p:nvPr/>
        </p:nvSpPr>
        <p:spPr>
          <a:xfrm rot="0">
            <a:off x="1459897" y="8219982"/>
            <a:ext cx="17043093" cy="1541269"/>
          </a:xfrm>
          <a:prstGeom prst="rect">
            <a:avLst/>
          </a:prstGeom>
        </p:spPr>
        <p:txBody>
          <a:bodyPr anchor="t" rtlCol="false" tIns="0" lIns="0" bIns="0" rIns="0">
            <a:spAutoFit/>
          </a:bodyPr>
          <a:lstStyle/>
          <a:p>
            <a:pPr algn="l">
              <a:lnSpc>
                <a:spcPts val="2044"/>
              </a:lnSpc>
            </a:pPr>
            <a:r>
              <a:rPr lang="en-US" sz="1460" b="true">
                <a:solidFill>
                  <a:srgbClr val="000000"/>
                </a:solidFill>
                <a:latin typeface="Canva Sans Bold"/>
                <a:ea typeface="Canva Sans Bold"/>
                <a:cs typeface="Canva Sans Bold"/>
                <a:sym typeface="Canva Sans Bold"/>
              </a:rPr>
              <a:t> Lack of Strategic Planning for Growth</a:t>
            </a:r>
          </a:p>
          <a:p>
            <a:pPr algn="l" marL="315338" indent="-157669" lvl="1">
              <a:lnSpc>
                <a:spcPts val="2044"/>
              </a:lnSpc>
              <a:buFont typeface="Arial"/>
              <a:buChar char="•"/>
            </a:pPr>
            <a:r>
              <a:rPr lang="en-US" b="true" sz="1460">
                <a:solidFill>
                  <a:srgbClr val="000000"/>
                </a:solidFill>
                <a:latin typeface="Canva Sans Bold"/>
                <a:ea typeface="Canva Sans Bold"/>
                <a:cs typeface="Canva Sans Bold"/>
                <a:sym typeface="Canva Sans Bold"/>
              </a:rPr>
              <a:t>The Five Stag</a:t>
            </a:r>
            <a:r>
              <a:rPr lang="en-US" b="true" sz="1460" u="none">
                <a:solidFill>
                  <a:srgbClr val="000000"/>
                </a:solidFill>
                <a:latin typeface="Canva Sans Bold"/>
                <a:ea typeface="Canva Sans Bold"/>
                <a:cs typeface="Canva Sans Bold"/>
                <a:sym typeface="Canva Sans Bold"/>
              </a:rPr>
              <a:t>es</a:t>
            </a:r>
            <a:r>
              <a:rPr lang="en-US" b="true" sz="1460">
                <a:solidFill>
                  <a:srgbClr val="000000"/>
                </a:solidFill>
                <a:latin typeface="Canva Sans Bold"/>
                <a:ea typeface="Canva Sans Bold"/>
                <a:cs typeface="Canva Sans Bold"/>
                <a:sym typeface="Canva Sans Bold"/>
              </a:rPr>
              <a:t> of Small-Business Growth: This Harvard Business Review article categorizes the p</a:t>
            </a:r>
            <a:r>
              <a:rPr lang="en-US" b="true" sz="1460">
                <a:solidFill>
                  <a:srgbClr val="000000"/>
                </a:solidFill>
                <a:latin typeface="Canva Sans Bold"/>
                <a:ea typeface="Canva Sans Bold"/>
                <a:cs typeface="Canva Sans Bold"/>
                <a:sym typeface="Canva Sans Bold"/>
              </a:rPr>
              <a:t>roblems and growth patterns of small busi</a:t>
            </a:r>
            <a:r>
              <a:rPr lang="en-US" b="true" sz="1460" u="none">
                <a:solidFill>
                  <a:srgbClr val="000000"/>
                </a:solidFill>
                <a:latin typeface="Canva Sans Bold"/>
                <a:ea typeface="Canva Sans Bold"/>
                <a:cs typeface="Canva Sans Bold"/>
                <a:sym typeface="Canva Sans Bold"/>
              </a:rPr>
              <a:t>nesses, emphasizin</a:t>
            </a:r>
            <a:r>
              <a:rPr lang="en-US" b="true" sz="1460">
                <a:solidFill>
                  <a:srgbClr val="000000"/>
                </a:solidFill>
                <a:latin typeface="Canva Sans Bold"/>
                <a:ea typeface="Canva Sans Bold"/>
                <a:cs typeface="Canva Sans Bold"/>
                <a:sym typeface="Canva Sans Bold"/>
              </a:rPr>
              <a:t>g the importance of strategic pla</a:t>
            </a:r>
            <a:r>
              <a:rPr lang="en-US" b="true" sz="1460" u="none">
                <a:solidFill>
                  <a:srgbClr val="000000"/>
                </a:solidFill>
                <a:latin typeface="Canva Sans Bold"/>
                <a:ea typeface="Canva Sans Bold"/>
                <a:cs typeface="Canva Sans Bold"/>
                <a:sym typeface="Canva Sans Bold"/>
              </a:rPr>
              <a:t>nning a</a:t>
            </a:r>
            <a:r>
              <a:rPr lang="en-US" b="true" sz="1460">
                <a:solidFill>
                  <a:srgbClr val="000000"/>
                </a:solidFill>
                <a:latin typeface="Canva Sans Bold"/>
                <a:ea typeface="Canva Sans Bold"/>
                <a:cs typeface="Canva Sans Bold"/>
                <a:sym typeface="Canva Sans Bold"/>
              </a:rPr>
              <a:t>t d</a:t>
            </a:r>
            <a:r>
              <a:rPr lang="en-US" b="true" sz="1460" u="none">
                <a:solidFill>
                  <a:srgbClr val="000000"/>
                </a:solidFill>
                <a:latin typeface="Canva Sans Bold"/>
                <a:ea typeface="Canva Sans Bold"/>
                <a:cs typeface="Canva Sans Bold"/>
                <a:sym typeface="Canva Sans Bold"/>
              </a:rPr>
              <a:t>ifferent </a:t>
            </a:r>
            <a:r>
              <a:rPr lang="en-US" b="true" sz="1460">
                <a:solidFill>
                  <a:srgbClr val="000000"/>
                </a:solidFill>
                <a:latin typeface="Canva Sans Bold"/>
                <a:ea typeface="Canva Sans Bold"/>
                <a:cs typeface="Canva Sans Bold"/>
                <a:sym typeface="Canva Sans Bold"/>
              </a:rPr>
              <a:t>stages.</a:t>
            </a:r>
            <a:r>
              <a:rPr lang="en-US" b="true" sz="1460" u="none">
                <a:solidFill>
                  <a:srgbClr val="000000"/>
                </a:solidFill>
                <a:latin typeface="Canva Sans Bold"/>
                <a:ea typeface="Canva Sans Bold"/>
                <a:cs typeface="Canva Sans Bold"/>
                <a:sym typeface="Canva Sans Bold"/>
              </a:rPr>
              <a:t> ​</a:t>
            </a:r>
            <a:r>
              <a:rPr lang="en-US" b="true" sz="1460" u="sng">
                <a:solidFill>
                  <a:srgbClr val="000000"/>
                </a:solidFill>
                <a:latin typeface="Canva Sans Bold"/>
                <a:ea typeface="Canva Sans Bold"/>
                <a:cs typeface="Canva Sans Bold"/>
                <a:sym typeface="Canva Sans Bold"/>
                <a:hlinkClick r:id="rId8" tooltip="https://hbr.org/1983/05/the-five-stages-of-small-business-growth?utm_source=chatgpt.com"/>
              </a:rPr>
              <a:t>Harvard Business Review</a:t>
            </a:r>
          </a:p>
          <a:p>
            <a:pPr algn="l" marL="315338" indent="-157669" lvl="1">
              <a:lnSpc>
                <a:spcPts val="2044"/>
              </a:lnSpc>
              <a:buFont typeface="Arial"/>
              <a:buChar char="•"/>
            </a:pPr>
            <a:r>
              <a:rPr lang="en-US" b="true" sz="1460">
                <a:solidFill>
                  <a:srgbClr val="000000"/>
                </a:solidFill>
                <a:latin typeface="Canva Sans Bold"/>
                <a:ea typeface="Canva Sans Bold"/>
                <a:cs typeface="Canva Sans Bold"/>
                <a:sym typeface="Canva Sans Bold"/>
              </a:rPr>
              <a:t>Small Business Growth: Common Problems and Solutions: This article outlines common growth chall</a:t>
            </a:r>
            <a:r>
              <a:rPr lang="en-US" b="true" sz="1460" u="none">
                <a:solidFill>
                  <a:srgbClr val="000000"/>
                </a:solidFill>
                <a:latin typeface="Canva Sans Bold"/>
                <a:ea typeface="Canva Sans Bold"/>
                <a:cs typeface="Canva Sans Bold"/>
                <a:sym typeface="Canva Sans Bold"/>
              </a:rPr>
              <a:t>eng</a:t>
            </a:r>
            <a:r>
              <a:rPr lang="en-US" b="true" sz="1460">
                <a:solidFill>
                  <a:srgbClr val="000000"/>
                </a:solidFill>
                <a:latin typeface="Canva Sans Bold"/>
                <a:ea typeface="Canva Sans Bold"/>
                <a:cs typeface="Canva Sans Bold"/>
                <a:sym typeface="Canva Sans Bold"/>
              </a:rPr>
              <a:t>es faced by small businesses and offers strategies to overcome them. ​</a:t>
            </a:r>
            <a:r>
              <a:rPr lang="en-US" b="true" sz="1460" u="sng">
                <a:solidFill>
                  <a:srgbClr val="000000"/>
                </a:solidFill>
                <a:latin typeface="Canva Sans Bold"/>
                <a:ea typeface="Canva Sans Bold"/>
                <a:cs typeface="Canva Sans Bold"/>
                <a:sym typeface="Canva Sans Bold"/>
                <a:hlinkClick r:id="rId9" tooltip="https://www.linkedin.com/pulse/small-business-growth-common-problems-solutions-parvez-hasan-raihan-ec9pc?utm_source=chatgpt.com"/>
              </a:rPr>
              <a:t>theaustralian. LinkedIn</a:t>
            </a:r>
          </a:p>
          <a:p>
            <a:pPr algn="l">
              <a:lnSpc>
                <a:spcPts val="2044"/>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225" t="-4216" r="-4782" b="-4772"/>
            </a:stretch>
          </a:blipFill>
        </p:spPr>
      </p:sp>
      <p:sp>
        <p:nvSpPr>
          <p:cNvPr name="TextBox 3" id="3"/>
          <p:cNvSpPr txBox="true"/>
          <p:nvPr/>
        </p:nvSpPr>
        <p:spPr>
          <a:xfrm rot="0">
            <a:off x="755839" y="2478609"/>
            <a:ext cx="17003572" cy="6855849"/>
          </a:xfrm>
          <a:prstGeom prst="rect">
            <a:avLst/>
          </a:prstGeom>
        </p:spPr>
        <p:txBody>
          <a:bodyPr anchor="t" rtlCol="false" tIns="0" lIns="0" bIns="0" rIns="0">
            <a:spAutoFit/>
          </a:bodyPr>
          <a:lstStyle/>
          <a:p>
            <a:pPr algn="l">
              <a:lnSpc>
                <a:spcPts val="2743"/>
              </a:lnSpc>
            </a:pPr>
            <a:r>
              <a:rPr lang="en-US" sz="1959">
                <a:solidFill>
                  <a:srgbClr val="000000"/>
                </a:solidFill>
                <a:latin typeface="Canva Sans"/>
                <a:ea typeface="Canva Sans"/>
                <a:cs typeface="Canva Sans"/>
                <a:sym typeface="Canva Sans"/>
              </a:rPr>
              <a:t>Analyzing financial documents such as income statements, balance sheets, and cash flow statements manually can be labor-intensive and prone to errors. Transitioning to automated systems offers several advantag</a:t>
            </a:r>
            <a:r>
              <a:rPr lang="en-US" sz="1959" u="none">
                <a:solidFill>
                  <a:srgbClr val="000000"/>
                </a:solidFill>
                <a:latin typeface="Canva Sans"/>
                <a:ea typeface="Canva Sans"/>
                <a:cs typeface="Canva Sans"/>
                <a:sym typeface="Canva Sans"/>
              </a:rPr>
              <a:t>es</a:t>
            </a:r>
            <a:r>
              <a:rPr lang="en-US" sz="1959">
                <a:solidFill>
                  <a:srgbClr val="000000"/>
                </a:solidFill>
                <a:latin typeface="Canva Sans"/>
                <a:ea typeface="Canva Sans"/>
                <a:cs typeface="Canva Sans"/>
                <a:sym typeface="Canva Sans"/>
              </a:rPr>
              <a:t> that enhance the efficiency and accuracy of financial analysis:</a:t>
            </a:r>
          </a:p>
          <a:p>
            <a:pPr algn="l">
              <a:lnSpc>
                <a:spcPts val="2743"/>
              </a:lnSpc>
            </a:pPr>
            <a:r>
              <a:rPr lang="en-US" sz="1959" b="true">
                <a:solidFill>
                  <a:srgbClr val="000000"/>
                </a:solidFill>
                <a:latin typeface="Canva Sans Bold"/>
                <a:ea typeface="Canva Sans Bold"/>
                <a:cs typeface="Canva Sans Bold"/>
                <a:sym typeface="Canva Sans Bold"/>
              </a:rPr>
              <a:t>1. Increased Productivity</a:t>
            </a:r>
          </a:p>
          <a:p>
            <a:pPr algn="l">
              <a:lnSpc>
                <a:spcPts val="2743"/>
              </a:lnSpc>
            </a:pPr>
            <a:r>
              <a:rPr lang="en-US" sz="1959">
                <a:solidFill>
                  <a:srgbClr val="000000"/>
                </a:solidFill>
                <a:latin typeface="Canva Sans"/>
                <a:ea typeface="Canva Sans"/>
                <a:cs typeface="Canva Sans"/>
                <a:sym typeface="Canva Sans"/>
              </a:rPr>
              <a:t>Automation accelerates the processing of financial data, enabling faster completion of tasks and allowing staff to focus on strategic activities. For instance, integrating Optical Character Recognition (OCR) within accounts payable workflows can streamline data extraction and p</a:t>
            </a:r>
            <a:r>
              <a:rPr lang="en-US" sz="1959">
                <a:solidFill>
                  <a:srgbClr val="000000"/>
                </a:solidFill>
                <a:latin typeface="Canva Sans"/>
                <a:ea typeface="Canva Sans"/>
                <a:cs typeface="Canva Sans"/>
                <a:sym typeface="Canva Sans"/>
              </a:rPr>
              <a:t>rocessing. </a:t>
            </a:r>
          </a:p>
          <a:p>
            <a:pPr algn="l">
              <a:lnSpc>
                <a:spcPts val="2743"/>
              </a:lnSpc>
            </a:pPr>
            <a:r>
              <a:rPr lang="en-US" sz="1959" b="true">
                <a:solidFill>
                  <a:srgbClr val="000000"/>
                </a:solidFill>
                <a:latin typeface="Canva Sans Bold"/>
                <a:ea typeface="Canva Sans Bold"/>
                <a:cs typeface="Canva Sans Bold"/>
                <a:sym typeface="Canva Sans Bold"/>
              </a:rPr>
              <a:t>2. Improved Accuracy and Reduced Errors</a:t>
            </a:r>
          </a:p>
          <a:p>
            <a:pPr algn="l">
              <a:lnSpc>
                <a:spcPts val="2743"/>
              </a:lnSpc>
            </a:pPr>
            <a:r>
              <a:rPr lang="en-US" sz="1959">
                <a:solidFill>
                  <a:srgbClr val="000000"/>
                </a:solidFill>
                <a:latin typeface="Canva Sans"/>
                <a:ea typeface="Canva Sans"/>
                <a:cs typeface="Canva Sans"/>
                <a:sym typeface="Canva Sans"/>
              </a:rPr>
              <a:t>Manual data entry is susceptible to mistakes. Automated systems standardize data input and calculations, minimizing errors and ensuring consiste</a:t>
            </a:r>
            <a:r>
              <a:rPr lang="en-US" sz="1959" u="none">
                <a:solidFill>
                  <a:srgbClr val="000000"/>
                </a:solidFill>
                <a:latin typeface="Canva Sans"/>
                <a:ea typeface="Canva Sans"/>
                <a:cs typeface="Canva Sans"/>
                <a:sym typeface="Canva Sans"/>
              </a:rPr>
              <a:t>nt and reliable financial reports. </a:t>
            </a:r>
          </a:p>
          <a:p>
            <a:pPr algn="l">
              <a:lnSpc>
                <a:spcPts val="2743"/>
              </a:lnSpc>
            </a:pPr>
            <a:r>
              <a:rPr lang="en-US" b="true" sz="1959" u="none">
                <a:solidFill>
                  <a:srgbClr val="000000"/>
                </a:solidFill>
                <a:latin typeface="Canva Sans Bold"/>
                <a:ea typeface="Canva Sans Bold"/>
                <a:cs typeface="Canva Sans Bold"/>
                <a:sym typeface="Canva Sans Bold"/>
              </a:rPr>
              <a:t>3. Cost Management</a:t>
            </a:r>
          </a:p>
          <a:p>
            <a:pPr algn="l">
              <a:lnSpc>
                <a:spcPts val="2743"/>
              </a:lnSpc>
            </a:pPr>
            <a:r>
              <a:rPr lang="en-US" sz="1959" u="none">
                <a:solidFill>
                  <a:srgbClr val="000000"/>
                </a:solidFill>
                <a:latin typeface="Canva Sans"/>
                <a:ea typeface="Canva Sans"/>
                <a:cs typeface="Canva Sans"/>
                <a:sym typeface="Canva Sans"/>
              </a:rPr>
              <a:t>By reducin</a:t>
            </a:r>
            <a:r>
              <a:rPr lang="en-US" sz="1959">
                <a:solidFill>
                  <a:srgbClr val="000000"/>
                </a:solidFill>
                <a:latin typeface="Canva Sans"/>
                <a:ea typeface="Canva Sans"/>
                <a:cs typeface="Canva Sans"/>
                <a:sym typeface="Canva Sans"/>
              </a:rPr>
              <a:t>g the need for extensive manual labor, automation lowers operational costs. It optimizes resource allocation, leading to increased profitability.</a:t>
            </a:r>
          </a:p>
          <a:p>
            <a:pPr algn="l">
              <a:lnSpc>
                <a:spcPts val="2743"/>
              </a:lnSpc>
            </a:pPr>
            <a:r>
              <a:rPr lang="en-US" sz="1959" b="true">
                <a:solidFill>
                  <a:srgbClr val="000000"/>
                </a:solidFill>
                <a:latin typeface="Canva Sans Bold"/>
                <a:ea typeface="Canva Sans Bold"/>
                <a:cs typeface="Canva Sans Bold"/>
                <a:sym typeface="Canva Sans Bold"/>
              </a:rPr>
              <a:t>5. </a:t>
            </a:r>
            <a:r>
              <a:rPr lang="en-US" sz="1959" b="true">
                <a:solidFill>
                  <a:srgbClr val="000000"/>
                </a:solidFill>
                <a:latin typeface="Canva Sans Bold"/>
                <a:ea typeface="Canva Sans Bold"/>
                <a:cs typeface="Canva Sans Bold"/>
                <a:sym typeface="Canva Sans Bold"/>
              </a:rPr>
              <a:t>Scalability and Flexibility</a:t>
            </a:r>
          </a:p>
          <a:p>
            <a:pPr algn="l">
              <a:lnSpc>
                <a:spcPts val="2743"/>
              </a:lnSpc>
            </a:pPr>
            <a:r>
              <a:rPr lang="en-US" sz="1959">
                <a:solidFill>
                  <a:srgbClr val="000000"/>
                </a:solidFill>
                <a:latin typeface="Canva Sans"/>
                <a:ea typeface="Canva Sans"/>
                <a:cs typeface="Canva Sans"/>
                <a:sym typeface="Canva Sans"/>
              </a:rPr>
              <a:t>As businesses grow, automated financial systems can easily scale to handle increased data volumes and complex reporting requirements without a proportional increase in manual effort. </a:t>
            </a:r>
          </a:p>
          <a:p>
            <a:pPr algn="l">
              <a:lnSpc>
                <a:spcPts val="2743"/>
              </a:lnSpc>
            </a:pPr>
            <a:r>
              <a:rPr lang="en-US" sz="1959" b="true">
                <a:solidFill>
                  <a:srgbClr val="000000"/>
                </a:solidFill>
                <a:latin typeface="Canva Sans Bold"/>
                <a:ea typeface="Canva Sans Bold"/>
                <a:cs typeface="Canva Sans Bold"/>
                <a:sym typeface="Canva Sans Bold"/>
              </a:rPr>
              <a:t>6. Faster Reporting and Decision-Making</a:t>
            </a:r>
          </a:p>
          <a:p>
            <a:pPr algn="l">
              <a:lnSpc>
                <a:spcPts val="2743"/>
              </a:lnSpc>
            </a:pPr>
            <a:r>
              <a:rPr lang="en-US" sz="1959">
                <a:solidFill>
                  <a:srgbClr val="000000"/>
                </a:solidFill>
                <a:latin typeface="Canva Sans"/>
                <a:ea typeface="Canva Sans"/>
                <a:cs typeface="Canva Sans"/>
                <a:sym typeface="Canva Sans"/>
              </a:rPr>
              <a:t>Automation enables real-time data processing and report generation, providing stakeholders with timely financial information to support swift d</a:t>
            </a:r>
            <a:r>
              <a:rPr lang="en-US" sz="1959" u="none">
                <a:solidFill>
                  <a:srgbClr val="000000"/>
                </a:solidFill>
                <a:latin typeface="Canva Sans"/>
                <a:ea typeface="Canva Sans"/>
                <a:cs typeface="Canva Sans"/>
                <a:sym typeface="Canva Sans"/>
              </a:rPr>
              <a:t>ecision-making. </a:t>
            </a:r>
          </a:p>
          <a:p>
            <a:pPr algn="l">
              <a:lnSpc>
                <a:spcPts val="2743"/>
              </a:lnSpc>
            </a:pPr>
          </a:p>
          <a:p>
            <a:pPr algn="l">
              <a:lnSpc>
                <a:spcPts val="2743"/>
              </a:lnSpc>
            </a:pPr>
          </a:p>
        </p:txBody>
      </p:sp>
      <p:sp>
        <p:nvSpPr>
          <p:cNvPr name="TextBox 4" id="4"/>
          <p:cNvSpPr txBox="true"/>
          <p:nvPr/>
        </p:nvSpPr>
        <p:spPr>
          <a:xfrm rot="0">
            <a:off x="8205098" y="9559134"/>
            <a:ext cx="1877804" cy="371261"/>
          </a:xfrm>
          <a:prstGeom prst="rect">
            <a:avLst/>
          </a:prstGeom>
        </p:spPr>
        <p:txBody>
          <a:bodyPr anchor="t" rtlCol="false" tIns="0" lIns="0" bIns="0" rIns="0">
            <a:spAutoFit/>
          </a:bodyPr>
          <a:lstStyle/>
          <a:p>
            <a:pPr algn="ctr">
              <a:lnSpc>
                <a:spcPts val="3062"/>
              </a:lnSpc>
            </a:pPr>
            <a:r>
              <a:rPr lang="en-US" b="true" sz="2187" u="sng">
                <a:solidFill>
                  <a:srgbClr val="000000"/>
                </a:solidFill>
                <a:latin typeface="Canva Sans Bold"/>
                <a:ea typeface="Canva Sans Bold"/>
                <a:cs typeface="Canva Sans Bold"/>
                <a:sym typeface="Canva Sans Bold"/>
                <a:hlinkClick r:id="rId3" tooltip="https://www.datasnipper.com/resources/financial-reporting-automation-benefits-best-practices"/>
              </a:rPr>
              <a:t>Research Link</a:t>
            </a:r>
          </a:p>
        </p:txBody>
      </p:sp>
      <p:sp>
        <p:nvSpPr>
          <p:cNvPr name="TextBox 5" id="5"/>
          <p:cNvSpPr txBox="true"/>
          <p:nvPr/>
        </p:nvSpPr>
        <p:spPr>
          <a:xfrm rot="0">
            <a:off x="755839" y="472649"/>
            <a:ext cx="12409513" cy="556051"/>
          </a:xfrm>
          <a:prstGeom prst="rect">
            <a:avLst/>
          </a:prstGeom>
        </p:spPr>
        <p:txBody>
          <a:bodyPr anchor="t" rtlCol="false" tIns="0" lIns="0" bIns="0" rIns="0">
            <a:spAutoFit/>
          </a:bodyPr>
          <a:lstStyle/>
          <a:p>
            <a:pPr algn="l">
              <a:lnSpc>
                <a:spcPts val="4526"/>
              </a:lnSpc>
            </a:pPr>
            <a:r>
              <a:rPr lang="en-US" sz="3233" b="true">
                <a:solidFill>
                  <a:srgbClr val="000000"/>
                </a:solidFill>
                <a:latin typeface="Canva Sans Bold"/>
                <a:ea typeface="Canva Sans Bold"/>
                <a:cs typeface="Canva Sans Bold"/>
                <a:sym typeface="Canva Sans Bold"/>
              </a:rPr>
              <a:t>Automation on</a:t>
            </a:r>
            <a:r>
              <a:rPr lang="en-US" sz="3233" b="true">
                <a:solidFill>
                  <a:srgbClr val="000000"/>
                </a:solidFill>
                <a:latin typeface="Canva Sans Bold"/>
                <a:ea typeface="Canva Sans Bold"/>
                <a:cs typeface="Canva Sans Bold"/>
                <a:sym typeface="Canva Sans Bold"/>
              </a:rPr>
              <a:t> Financial </a:t>
            </a:r>
            <a:r>
              <a:rPr lang="en-US" sz="3233" b="true">
                <a:solidFill>
                  <a:srgbClr val="000000"/>
                </a:solidFill>
                <a:latin typeface="Canva Sans Bold"/>
                <a:ea typeface="Canva Sans Bold"/>
                <a:cs typeface="Canva Sans Bold"/>
                <a:sym typeface="Canva Sans Bold"/>
              </a:rPr>
              <a:t>Docu</a:t>
            </a:r>
            <a:r>
              <a:rPr lang="en-US" b="true" sz="3233" u="none">
                <a:solidFill>
                  <a:srgbClr val="000000"/>
                </a:solidFill>
                <a:latin typeface="Canva Sans Bold"/>
                <a:ea typeface="Canva Sans Bold"/>
                <a:cs typeface="Canva Sans Bold"/>
                <a:sym typeface="Canva Sans Bold"/>
              </a:rPr>
              <a:t>m</a:t>
            </a:r>
            <a:r>
              <a:rPr lang="en-US" sz="3233" b="true">
                <a:solidFill>
                  <a:srgbClr val="000000"/>
                </a:solidFill>
                <a:latin typeface="Canva Sans Bold"/>
                <a:ea typeface="Canva Sans Bold"/>
                <a:cs typeface="Canva Sans Bold"/>
                <a:sym typeface="Canva Sans Bold"/>
              </a:rPr>
              <a:t>ent Analysis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8" t="0" r="-8" b="0"/>
              </a:stretch>
            </a:blipFill>
          </p:spPr>
        </p:sp>
      </p:grpSp>
      <p:grpSp>
        <p:nvGrpSpPr>
          <p:cNvPr name="Group 4" id="4"/>
          <p:cNvGrpSpPr/>
          <p:nvPr/>
        </p:nvGrpSpPr>
        <p:grpSpPr>
          <a:xfrm rot="0">
            <a:off x="1097100" y="589229"/>
            <a:ext cx="16162200" cy="1345074"/>
            <a:chOff x="0" y="0"/>
            <a:chExt cx="21549600" cy="1793432"/>
          </a:xfrm>
        </p:grpSpPr>
        <p:sp>
          <p:nvSpPr>
            <p:cNvPr name="Freeform 5" id="5"/>
            <p:cNvSpPr/>
            <p:nvPr/>
          </p:nvSpPr>
          <p:spPr>
            <a:xfrm flipH="false" flipV="false" rot="0">
              <a:off x="0" y="0"/>
              <a:ext cx="21549599" cy="1793433"/>
            </a:xfrm>
            <a:custGeom>
              <a:avLst/>
              <a:gdLst/>
              <a:ahLst/>
              <a:cxnLst/>
              <a:rect r="r" b="b" t="t" l="l"/>
              <a:pathLst>
                <a:path h="1793433" w="21549599">
                  <a:moveTo>
                    <a:pt x="0" y="0"/>
                  </a:moveTo>
                  <a:lnTo>
                    <a:pt x="21549599" y="0"/>
                  </a:lnTo>
                  <a:lnTo>
                    <a:pt x="21549599" y="1793433"/>
                  </a:lnTo>
                  <a:lnTo>
                    <a:pt x="0" y="1793433"/>
                  </a:lnTo>
                  <a:close/>
                </a:path>
              </a:pathLst>
            </a:custGeom>
            <a:solidFill>
              <a:srgbClr val="000000">
                <a:alpha val="0"/>
              </a:srgbClr>
            </a:solidFill>
          </p:spPr>
        </p:sp>
        <p:sp>
          <p:nvSpPr>
            <p:cNvPr name="TextBox 6" id="6"/>
            <p:cNvSpPr txBox="true"/>
            <p:nvPr/>
          </p:nvSpPr>
          <p:spPr>
            <a:xfrm>
              <a:off x="0" y="38100"/>
              <a:ext cx="21549600" cy="1755332"/>
            </a:xfrm>
            <a:prstGeom prst="rect">
              <a:avLst/>
            </a:prstGeom>
          </p:spPr>
          <p:txBody>
            <a:bodyPr anchor="t" rtlCol="false" tIns="0" lIns="0" bIns="0" rIns="0"/>
            <a:lstStyle/>
            <a:p>
              <a:pPr algn="l">
                <a:lnSpc>
                  <a:spcPts val="5616"/>
                </a:lnSpc>
              </a:pPr>
              <a:r>
                <a:rPr lang="en-US" b="true" sz="5200">
                  <a:solidFill>
                    <a:srgbClr val="000000"/>
                  </a:solidFill>
                  <a:latin typeface="Arimo Bold"/>
                  <a:ea typeface="Arimo Bold"/>
                  <a:cs typeface="Arimo Bold"/>
                  <a:sym typeface="Arimo Bold"/>
                </a:rPr>
                <a:t>Idea / Approach details </a:t>
              </a:r>
            </a:p>
            <a:p>
              <a:pPr algn="l">
                <a:lnSpc>
                  <a:spcPts val="3359"/>
                </a:lnSpc>
              </a:pPr>
            </a:p>
          </p:txBody>
        </p:sp>
      </p:grpSp>
      <p:sp>
        <p:nvSpPr>
          <p:cNvPr name="Freeform 7" id="7"/>
          <p:cNvSpPr/>
          <p:nvPr/>
        </p:nvSpPr>
        <p:spPr>
          <a:xfrm flipH="false" flipV="false" rot="0">
            <a:off x="1714655" y="2822150"/>
            <a:ext cx="1752444" cy="1752444"/>
          </a:xfrm>
          <a:custGeom>
            <a:avLst/>
            <a:gdLst/>
            <a:ahLst/>
            <a:cxnLst/>
            <a:rect r="r" b="b" t="t" l="l"/>
            <a:pathLst>
              <a:path h="1752444" w="1752444">
                <a:moveTo>
                  <a:pt x="0" y="0"/>
                </a:moveTo>
                <a:lnTo>
                  <a:pt x="1752444" y="0"/>
                </a:lnTo>
                <a:lnTo>
                  <a:pt x="1752444" y="1752444"/>
                </a:lnTo>
                <a:lnTo>
                  <a:pt x="0" y="1752444"/>
                </a:lnTo>
                <a:lnTo>
                  <a:pt x="0" y="0"/>
                </a:lnTo>
                <a:close/>
              </a:path>
            </a:pathLst>
          </a:custGeom>
          <a:blipFill>
            <a:blip r:embed="rId4"/>
            <a:stretch>
              <a:fillRect l="0" t="0" r="0" b="0"/>
            </a:stretch>
          </a:blipFill>
        </p:spPr>
      </p:sp>
      <p:sp>
        <p:nvSpPr>
          <p:cNvPr name="TextBox 8" id="8"/>
          <p:cNvSpPr txBox="true"/>
          <p:nvPr/>
        </p:nvSpPr>
        <p:spPr>
          <a:xfrm rot="0">
            <a:off x="808103" y="4495358"/>
            <a:ext cx="3783133" cy="852960"/>
          </a:xfrm>
          <a:prstGeom prst="rect">
            <a:avLst/>
          </a:prstGeom>
        </p:spPr>
        <p:txBody>
          <a:bodyPr anchor="t" rtlCol="false" tIns="0" lIns="0" bIns="0" rIns="0">
            <a:spAutoFit/>
          </a:bodyPr>
          <a:lstStyle/>
          <a:p>
            <a:pPr algn="ctr">
              <a:lnSpc>
                <a:spcPts val="2211"/>
              </a:lnSpc>
              <a:spcBef>
                <a:spcPct val="0"/>
              </a:spcBef>
            </a:pPr>
            <a:r>
              <a:rPr lang="en-US" b="true" sz="1439">
                <a:solidFill>
                  <a:srgbClr val="131212"/>
                </a:solidFill>
                <a:latin typeface="Arial Bold"/>
                <a:ea typeface="Arial Bold"/>
                <a:cs typeface="Arial Bold"/>
                <a:sym typeface="Arial Bold"/>
              </a:rPr>
              <a:t>Overwhelmed by fluctuating revenue and unclear loan terms, Rohan is unsure how to secure funding.</a:t>
            </a:r>
          </a:p>
        </p:txBody>
      </p:sp>
      <p:sp>
        <p:nvSpPr>
          <p:cNvPr name="TextBox 9" id="9"/>
          <p:cNvSpPr txBox="true"/>
          <p:nvPr/>
        </p:nvSpPr>
        <p:spPr>
          <a:xfrm rot="0">
            <a:off x="3390707" y="2492307"/>
            <a:ext cx="2724448" cy="417454"/>
          </a:xfrm>
          <a:prstGeom prst="rect">
            <a:avLst/>
          </a:prstGeom>
        </p:spPr>
        <p:txBody>
          <a:bodyPr anchor="t" rtlCol="false" tIns="0" lIns="0" bIns="0" rIns="0">
            <a:spAutoFit/>
          </a:bodyPr>
          <a:lstStyle/>
          <a:p>
            <a:pPr algn="ctr" marL="0" indent="0" lvl="0">
              <a:lnSpc>
                <a:spcPts val="3488"/>
              </a:lnSpc>
              <a:spcBef>
                <a:spcPct val="0"/>
              </a:spcBef>
            </a:pPr>
            <a:r>
              <a:rPr lang="en-US" b="true" sz="2270" strike="noStrike" u="none">
                <a:solidFill>
                  <a:srgbClr val="000000"/>
                </a:solidFill>
                <a:latin typeface="Prompt Bold"/>
                <a:ea typeface="Prompt Bold"/>
                <a:cs typeface="Prompt Bold"/>
                <a:sym typeface="Prompt Bold"/>
              </a:rPr>
              <a:t>Problem Statement</a:t>
            </a:r>
          </a:p>
        </p:txBody>
      </p:sp>
      <p:sp>
        <p:nvSpPr>
          <p:cNvPr name="Freeform 10" id="10"/>
          <p:cNvSpPr/>
          <p:nvPr/>
        </p:nvSpPr>
        <p:spPr>
          <a:xfrm flipH="false" flipV="false" rot="0">
            <a:off x="5234973" y="2761309"/>
            <a:ext cx="1953942" cy="1818564"/>
          </a:xfrm>
          <a:custGeom>
            <a:avLst/>
            <a:gdLst/>
            <a:ahLst/>
            <a:cxnLst/>
            <a:rect r="r" b="b" t="t" l="l"/>
            <a:pathLst>
              <a:path h="1818564" w="1953942">
                <a:moveTo>
                  <a:pt x="0" y="0"/>
                </a:moveTo>
                <a:lnTo>
                  <a:pt x="1953942" y="0"/>
                </a:lnTo>
                <a:lnTo>
                  <a:pt x="1953942" y="1818564"/>
                </a:lnTo>
                <a:lnTo>
                  <a:pt x="0" y="1818564"/>
                </a:lnTo>
                <a:lnTo>
                  <a:pt x="0" y="0"/>
                </a:lnTo>
                <a:close/>
              </a:path>
            </a:pathLst>
          </a:custGeom>
          <a:blipFill>
            <a:blip r:embed="rId5"/>
            <a:stretch>
              <a:fillRect l="0" t="0" r="0" b="-7444"/>
            </a:stretch>
          </a:blipFill>
        </p:spPr>
      </p:sp>
      <p:sp>
        <p:nvSpPr>
          <p:cNvPr name="Freeform 11" id="11"/>
          <p:cNvSpPr/>
          <p:nvPr/>
        </p:nvSpPr>
        <p:spPr>
          <a:xfrm flipH="false" flipV="false" rot="0">
            <a:off x="5079414" y="5227682"/>
            <a:ext cx="2109501" cy="2109501"/>
          </a:xfrm>
          <a:custGeom>
            <a:avLst/>
            <a:gdLst/>
            <a:ahLst/>
            <a:cxnLst/>
            <a:rect r="r" b="b" t="t" l="l"/>
            <a:pathLst>
              <a:path h="2109501" w="2109501">
                <a:moveTo>
                  <a:pt x="0" y="0"/>
                </a:moveTo>
                <a:lnTo>
                  <a:pt x="2109501" y="0"/>
                </a:lnTo>
                <a:lnTo>
                  <a:pt x="2109501" y="2109501"/>
                </a:lnTo>
                <a:lnTo>
                  <a:pt x="0" y="2109501"/>
                </a:lnTo>
                <a:lnTo>
                  <a:pt x="0" y="0"/>
                </a:lnTo>
                <a:close/>
              </a:path>
            </a:pathLst>
          </a:custGeom>
          <a:blipFill>
            <a:blip r:embed="rId6"/>
            <a:stretch>
              <a:fillRect l="0" t="0" r="0" b="0"/>
            </a:stretch>
          </a:blipFill>
        </p:spPr>
      </p:sp>
      <p:sp>
        <p:nvSpPr>
          <p:cNvPr name="TextBox 12" id="12"/>
          <p:cNvSpPr txBox="true"/>
          <p:nvPr/>
        </p:nvSpPr>
        <p:spPr>
          <a:xfrm rot="0">
            <a:off x="4420860" y="4527988"/>
            <a:ext cx="3748606" cy="852960"/>
          </a:xfrm>
          <a:prstGeom prst="rect">
            <a:avLst/>
          </a:prstGeom>
        </p:spPr>
        <p:txBody>
          <a:bodyPr anchor="t" rtlCol="false" tIns="0" lIns="0" bIns="0" rIns="0">
            <a:spAutoFit/>
          </a:bodyPr>
          <a:lstStyle/>
          <a:p>
            <a:pPr algn="ctr">
              <a:lnSpc>
                <a:spcPts val="2211"/>
              </a:lnSpc>
              <a:spcBef>
                <a:spcPct val="0"/>
              </a:spcBef>
            </a:pPr>
            <a:r>
              <a:rPr lang="en-US" b="true" sz="1439">
                <a:solidFill>
                  <a:srgbClr val="000000"/>
                </a:solidFill>
                <a:latin typeface="Arial Bold"/>
                <a:ea typeface="Arial Bold"/>
                <a:cs typeface="Arial Bold"/>
                <a:sym typeface="Arial Bold"/>
              </a:rPr>
              <a:t> Frustrated by a lack of financial transparency, Nirmala struggles to find promising startups.</a:t>
            </a:r>
          </a:p>
        </p:txBody>
      </p:sp>
      <p:sp>
        <p:nvSpPr>
          <p:cNvPr name="TextBox 13" id="13"/>
          <p:cNvSpPr txBox="true"/>
          <p:nvPr/>
        </p:nvSpPr>
        <p:spPr>
          <a:xfrm rot="0">
            <a:off x="4423324" y="7273982"/>
            <a:ext cx="3782732" cy="856396"/>
          </a:xfrm>
          <a:prstGeom prst="rect">
            <a:avLst/>
          </a:prstGeom>
        </p:spPr>
        <p:txBody>
          <a:bodyPr anchor="t" rtlCol="false" tIns="0" lIns="0" bIns="0" rIns="0">
            <a:spAutoFit/>
          </a:bodyPr>
          <a:lstStyle/>
          <a:p>
            <a:pPr algn="ctr">
              <a:lnSpc>
                <a:spcPts val="2210"/>
              </a:lnSpc>
              <a:spcBef>
                <a:spcPct val="0"/>
              </a:spcBef>
            </a:pPr>
            <a:r>
              <a:rPr lang="en-US" b="true" sz="1438">
                <a:solidFill>
                  <a:srgbClr val="000000"/>
                </a:solidFill>
                <a:latin typeface="Arial Bold"/>
                <a:ea typeface="Arial Bold"/>
                <a:cs typeface="Arial Bold"/>
                <a:sym typeface="Arial Bold"/>
              </a:rPr>
              <a:t> Nirmala accesses AI-driven financial reports, helping her discover trustworthy startups to invest in.</a:t>
            </a:r>
          </a:p>
        </p:txBody>
      </p:sp>
      <p:sp>
        <p:nvSpPr>
          <p:cNvPr name="Freeform 14" id="14"/>
          <p:cNvSpPr/>
          <p:nvPr/>
        </p:nvSpPr>
        <p:spPr>
          <a:xfrm flipH="false" flipV="false" rot="0">
            <a:off x="6570888" y="6088314"/>
            <a:ext cx="63295" cy="44615"/>
          </a:xfrm>
          <a:custGeom>
            <a:avLst/>
            <a:gdLst/>
            <a:ahLst/>
            <a:cxnLst/>
            <a:rect r="r" b="b" t="t" l="l"/>
            <a:pathLst>
              <a:path h="44615" w="63295">
                <a:moveTo>
                  <a:pt x="0" y="0"/>
                </a:moveTo>
                <a:lnTo>
                  <a:pt x="63295" y="0"/>
                </a:lnTo>
                <a:lnTo>
                  <a:pt x="63295" y="44615"/>
                </a:lnTo>
                <a:lnTo>
                  <a:pt x="0" y="44615"/>
                </a:lnTo>
                <a:lnTo>
                  <a:pt x="0" y="0"/>
                </a:lnTo>
                <a:close/>
              </a:path>
            </a:pathLst>
          </a:custGeom>
          <a:blipFill>
            <a:blip r:embed="rId7"/>
            <a:stretch>
              <a:fillRect l="-12935" t="0" r="-12935" b="0"/>
            </a:stretch>
          </a:blipFill>
        </p:spPr>
      </p:sp>
      <p:sp>
        <p:nvSpPr>
          <p:cNvPr name="Freeform 15" id="15"/>
          <p:cNvSpPr/>
          <p:nvPr/>
        </p:nvSpPr>
        <p:spPr>
          <a:xfrm flipH="false" flipV="false" rot="0">
            <a:off x="1711517" y="5077686"/>
            <a:ext cx="1976305" cy="2199116"/>
          </a:xfrm>
          <a:custGeom>
            <a:avLst/>
            <a:gdLst/>
            <a:ahLst/>
            <a:cxnLst/>
            <a:rect r="r" b="b" t="t" l="l"/>
            <a:pathLst>
              <a:path h="2199116" w="1976305">
                <a:moveTo>
                  <a:pt x="0" y="0"/>
                </a:moveTo>
                <a:lnTo>
                  <a:pt x="1976305" y="0"/>
                </a:lnTo>
                <a:lnTo>
                  <a:pt x="1976305" y="2199116"/>
                </a:lnTo>
                <a:lnTo>
                  <a:pt x="0" y="2199116"/>
                </a:lnTo>
                <a:lnTo>
                  <a:pt x="0" y="0"/>
                </a:lnTo>
                <a:close/>
              </a:path>
            </a:pathLst>
          </a:custGeom>
          <a:blipFill>
            <a:blip r:embed="rId8"/>
            <a:stretch>
              <a:fillRect l="-5748" t="0" r="-5748" b="0"/>
            </a:stretch>
          </a:blipFill>
        </p:spPr>
      </p:sp>
      <p:sp>
        <p:nvSpPr>
          <p:cNvPr name="TextBox 16" id="16"/>
          <p:cNvSpPr txBox="true"/>
          <p:nvPr/>
        </p:nvSpPr>
        <p:spPr>
          <a:xfrm rot="0">
            <a:off x="557261" y="7251458"/>
            <a:ext cx="3866063" cy="853045"/>
          </a:xfrm>
          <a:prstGeom prst="rect">
            <a:avLst/>
          </a:prstGeom>
        </p:spPr>
        <p:txBody>
          <a:bodyPr anchor="t" rtlCol="false" tIns="0" lIns="0" bIns="0" rIns="0">
            <a:spAutoFit/>
          </a:bodyPr>
          <a:lstStyle/>
          <a:p>
            <a:pPr algn="ctr">
              <a:lnSpc>
                <a:spcPts val="2208"/>
              </a:lnSpc>
              <a:spcBef>
                <a:spcPct val="0"/>
              </a:spcBef>
            </a:pPr>
            <a:r>
              <a:rPr lang="en-US" b="true" sz="1437">
                <a:solidFill>
                  <a:srgbClr val="000000"/>
                </a:solidFill>
                <a:latin typeface="Arial Bold"/>
                <a:ea typeface="Arial Bold"/>
                <a:cs typeface="Arial Bold"/>
                <a:sym typeface="Arial Bold"/>
              </a:rPr>
              <a:t> Rohan uses the platform to receive personalized loan suggestions, cash flow strategies, and investor matches.</a:t>
            </a:r>
          </a:p>
        </p:txBody>
      </p:sp>
      <p:sp>
        <p:nvSpPr>
          <p:cNvPr name="Freeform 17" id="17"/>
          <p:cNvSpPr/>
          <p:nvPr/>
        </p:nvSpPr>
        <p:spPr>
          <a:xfrm flipH="false" flipV="false" rot="0">
            <a:off x="2490293" y="6098194"/>
            <a:ext cx="100584" cy="79051"/>
          </a:xfrm>
          <a:custGeom>
            <a:avLst/>
            <a:gdLst/>
            <a:ahLst/>
            <a:cxnLst/>
            <a:rect r="r" b="b" t="t" l="l"/>
            <a:pathLst>
              <a:path h="79051" w="100584">
                <a:moveTo>
                  <a:pt x="0" y="0"/>
                </a:moveTo>
                <a:lnTo>
                  <a:pt x="100584" y="0"/>
                </a:lnTo>
                <a:lnTo>
                  <a:pt x="100584" y="79050"/>
                </a:lnTo>
                <a:lnTo>
                  <a:pt x="0" y="79050"/>
                </a:lnTo>
                <a:lnTo>
                  <a:pt x="0" y="0"/>
                </a:lnTo>
                <a:close/>
              </a:path>
            </a:pathLst>
          </a:custGeom>
          <a:blipFill>
            <a:blip r:embed="rId7"/>
            <a:stretch>
              <a:fillRect l="-20171" t="0" r="-20171" b="0"/>
            </a:stretch>
          </a:blipFill>
        </p:spPr>
      </p:sp>
      <p:sp>
        <p:nvSpPr>
          <p:cNvPr name="Freeform 18" id="18"/>
          <p:cNvSpPr/>
          <p:nvPr/>
        </p:nvSpPr>
        <p:spPr>
          <a:xfrm flipH="false" flipV="false" rot="0">
            <a:off x="666114" y="7710255"/>
            <a:ext cx="2705675" cy="2346415"/>
          </a:xfrm>
          <a:custGeom>
            <a:avLst/>
            <a:gdLst/>
            <a:ahLst/>
            <a:cxnLst/>
            <a:rect r="r" b="b" t="t" l="l"/>
            <a:pathLst>
              <a:path h="2346415" w="2705675">
                <a:moveTo>
                  <a:pt x="0" y="0"/>
                </a:moveTo>
                <a:lnTo>
                  <a:pt x="2705675" y="0"/>
                </a:lnTo>
                <a:lnTo>
                  <a:pt x="2705675" y="2346415"/>
                </a:lnTo>
                <a:lnTo>
                  <a:pt x="0" y="2346415"/>
                </a:lnTo>
                <a:lnTo>
                  <a:pt x="0" y="0"/>
                </a:lnTo>
                <a:close/>
              </a:path>
            </a:pathLst>
          </a:custGeom>
          <a:blipFill>
            <a:blip r:embed="rId9"/>
            <a:stretch>
              <a:fillRect l="0" t="0" r="0" b="0"/>
            </a:stretch>
          </a:blipFill>
        </p:spPr>
      </p:sp>
      <p:sp>
        <p:nvSpPr>
          <p:cNvPr name="TextBox 19" id="19"/>
          <p:cNvSpPr txBox="true"/>
          <p:nvPr/>
        </p:nvSpPr>
        <p:spPr>
          <a:xfrm rot="0">
            <a:off x="3094698" y="8759028"/>
            <a:ext cx="5306620" cy="567823"/>
          </a:xfrm>
          <a:prstGeom prst="rect">
            <a:avLst/>
          </a:prstGeom>
        </p:spPr>
        <p:txBody>
          <a:bodyPr anchor="t" rtlCol="false" tIns="0" lIns="0" bIns="0" rIns="0">
            <a:spAutoFit/>
          </a:bodyPr>
          <a:lstStyle/>
          <a:p>
            <a:pPr algn="ctr">
              <a:lnSpc>
                <a:spcPts val="2189"/>
              </a:lnSpc>
              <a:spcBef>
                <a:spcPct val="0"/>
              </a:spcBef>
            </a:pPr>
            <a:r>
              <a:rPr lang="en-US" b="true" sz="1425">
                <a:solidFill>
                  <a:srgbClr val="000000"/>
                </a:solidFill>
                <a:latin typeface="Arial Bold"/>
                <a:ea typeface="Arial Bold"/>
                <a:cs typeface="Arial Bold"/>
                <a:sym typeface="Arial Bold"/>
              </a:rPr>
              <a:t>Ro</a:t>
            </a:r>
            <a:r>
              <a:rPr lang="en-US" b="true" sz="1425">
                <a:solidFill>
                  <a:srgbClr val="000000"/>
                </a:solidFill>
                <a:latin typeface="Arial Bold"/>
                <a:ea typeface="Arial Bold"/>
                <a:cs typeface="Arial Bold"/>
                <a:sym typeface="Arial Bold"/>
              </a:rPr>
              <a:t>han secures funding, Nirmala makes a profitable investment, and the platform bridges the funding gap.</a:t>
            </a:r>
          </a:p>
        </p:txBody>
      </p:sp>
      <p:sp>
        <p:nvSpPr>
          <p:cNvPr name="TextBox 20" id="20"/>
          <p:cNvSpPr txBox="true"/>
          <p:nvPr/>
        </p:nvSpPr>
        <p:spPr>
          <a:xfrm rot="0">
            <a:off x="11155284" y="2320223"/>
            <a:ext cx="4409215" cy="391766"/>
          </a:xfrm>
          <a:prstGeom prst="rect">
            <a:avLst/>
          </a:prstGeom>
        </p:spPr>
        <p:txBody>
          <a:bodyPr anchor="t" rtlCol="false" tIns="0" lIns="0" bIns="0" rIns="0">
            <a:spAutoFit/>
          </a:bodyPr>
          <a:lstStyle/>
          <a:p>
            <a:pPr algn="ctr">
              <a:lnSpc>
                <a:spcPts val="3384"/>
              </a:lnSpc>
              <a:spcBef>
                <a:spcPct val="0"/>
              </a:spcBef>
            </a:pPr>
            <a:r>
              <a:rPr lang="en-US" b="true" sz="2203">
                <a:solidFill>
                  <a:srgbClr val="000000"/>
                </a:solidFill>
                <a:latin typeface="Prompt Bold"/>
                <a:ea typeface="Prompt Bold"/>
                <a:cs typeface="Prompt Bold"/>
                <a:sym typeface="Prompt Bold"/>
              </a:rPr>
              <a:t>Our proposed Solution</a:t>
            </a:r>
          </a:p>
        </p:txBody>
      </p:sp>
      <p:sp>
        <p:nvSpPr>
          <p:cNvPr name="AutoShape 21" id="21"/>
          <p:cNvSpPr/>
          <p:nvPr/>
        </p:nvSpPr>
        <p:spPr>
          <a:xfrm>
            <a:off x="8738572" y="2735802"/>
            <a:ext cx="8405728" cy="0"/>
          </a:xfrm>
          <a:prstGeom prst="line">
            <a:avLst/>
          </a:prstGeom>
          <a:ln cap="flat" w="28575">
            <a:solidFill>
              <a:srgbClr val="000000"/>
            </a:solidFill>
            <a:prstDash val="solid"/>
            <a:headEnd type="none" len="sm" w="sm"/>
            <a:tailEnd type="none" len="sm" w="sm"/>
          </a:ln>
        </p:spPr>
      </p:sp>
      <p:sp>
        <p:nvSpPr>
          <p:cNvPr name="AutoShape 22" id="22"/>
          <p:cNvSpPr/>
          <p:nvPr/>
        </p:nvSpPr>
        <p:spPr>
          <a:xfrm>
            <a:off x="8738572" y="3955786"/>
            <a:ext cx="8405728" cy="0"/>
          </a:xfrm>
          <a:prstGeom prst="line">
            <a:avLst/>
          </a:prstGeom>
          <a:ln cap="flat" w="28575">
            <a:solidFill>
              <a:srgbClr val="000000"/>
            </a:solidFill>
            <a:prstDash val="solid"/>
            <a:headEnd type="none" len="sm" w="sm"/>
            <a:tailEnd type="none" len="sm" w="sm"/>
          </a:ln>
        </p:spPr>
      </p:sp>
      <p:sp>
        <p:nvSpPr>
          <p:cNvPr name="Freeform 23" id="23"/>
          <p:cNvSpPr/>
          <p:nvPr/>
        </p:nvSpPr>
        <p:spPr>
          <a:xfrm flipH="false" flipV="false" rot="0">
            <a:off x="8957733" y="2761594"/>
            <a:ext cx="1403439" cy="1175201"/>
          </a:xfrm>
          <a:custGeom>
            <a:avLst/>
            <a:gdLst/>
            <a:ahLst/>
            <a:cxnLst/>
            <a:rect r="r" b="b" t="t" l="l"/>
            <a:pathLst>
              <a:path h="1175201" w="1403439">
                <a:moveTo>
                  <a:pt x="0" y="0"/>
                </a:moveTo>
                <a:lnTo>
                  <a:pt x="1403440" y="0"/>
                </a:lnTo>
                <a:lnTo>
                  <a:pt x="1403440" y="1175201"/>
                </a:lnTo>
                <a:lnTo>
                  <a:pt x="0" y="1175201"/>
                </a:lnTo>
                <a:lnTo>
                  <a:pt x="0" y="0"/>
                </a:lnTo>
                <a:close/>
              </a:path>
            </a:pathLst>
          </a:custGeom>
          <a:blipFill>
            <a:blip r:embed="rId10"/>
            <a:stretch>
              <a:fillRect l="0" t="-7251" r="0" b="-7251"/>
            </a:stretch>
          </a:blipFill>
        </p:spPr>
      </p:sp>
      <p:sp>
        <p:nvSpPr>
          <p:cNvPr name="TextBox 24" id="24"/>
          <p:cNvSpPr txBox="true"/>
          <p:nvPr/>
        </p:nvSpPr>
        <p:spPr>
          <a:xfrm rot="0">
            <a:off x="10195020" y="2843985"/>
            <a:ext cx="3902080" cy="858019"/>
          </a:xfrm>
          <a:prstGeom prst="rect">
            <a:avLst/>
          </a:prstGeom>
        </p:spPr>
        <p:txBody>
          <a:bodyPr anchor="t" rtlCol="false" tIns="0" lIns="0" bIns="0" rIns="0">
            <a:spAutoFit/>
          </a:bodyPr>
          <a:lstStyle/>
          <a:p>
            <a:pPr algn="ctr">
              <a:lnSpc>
                <a:spcPts val="7161"/>
              </a:lnSpc>
              <a:spcBef>
                <a:spcPct val="0"/>
              </a:spcBef>
            </a:pPr>
            <a:r>
              <a:rPr lang="en-US" b="true" sz="4662">
                <a:solidFill>
                  <a:srgbClr val="C2362A"/>
                </a:solidFill>
                <a:latin typeface="Prompt Bold"/>
                <a:ea typeface="Prompt Bold"/>
                <a:cs typeface="Prompt Bold"/>
                <a:sym typeface="Prompt Bold"/>
              </a:rPr>
              <a:t>Finsight AI</a:t>
            </a:r>
          </a:p>
        </p:txBody>
      </p:sp>
      <p:sp>
        <p:nvSpPr>
          <p:cNvPr name="TextBox 25" id="25"/>
          <p:cNvSpPr txBox="true"/>
          <p:nvPr/>
        </p:nvSpPr>
        <p:spPr>
          <a:xfrm rot="0">
            <a:off x="14097099" y="3016828"/>
            <a:ext cx="2475555" cy="633829"/>
          </a:xfrm>
          <a:prstGeom prst="rect">
            <a:avLst/>
          </a:prstGeom>
        </p:spPr>
        <p:txBody>
          <a:bodyPr anchor="t" rtlCol="false" tIns="0" lIns="0" bIns="0" rIns="0">
            <a:spAutoFit/>
          </a:bodyPr>
          <a:lstStyle/>
          <a:p>
            <a:pPr algn="ctr">
              <a:lnSpc>
                <a:spcPts val="2522"/>
              </a:lnSpc>
            </a:pPr>
            <a:r>
              <a:rPr lang="en-US" sz="1642" b="true">
                <a:solidFill>
                  <a:srgbClr val="000000"/>
                </a:solidFill>
                <a:latin typeface="Prompt Bold"/>
                <a:ea typeface="Prompt Bold"/>
                <a:cs typeface="Prompt Bold"/>
                <a:sym typeface="Prompt Bold"/>
              </a:rPr>
              <a:t>Your New Financial </a:t>
            </a:r>
          </a:p>
          <a:p>
            <a:pPr algn="ctr">
              <a:lnSpc>
                <a:spcPts val="2522"/>
              </a:lnSpc>
              <a:spcBef>
                <a:spcPct val="0"/>
              </a:spcBef>
            </a:pPr>
            <a:r>
              <a:rPr lang="en-US" b="true" sz="1642">
                <a:solidFill>
                  <a:srgbClr val="000000"/>
                </a:solidFill>
                <a:latin typeface="Prompt Bold"/>
                <a:ea typeface="Prompt Bold"/>
                <a:cs typeface="Prompt Bold"/>
                <a:sym typeface="Prompt Bold"/>
              </a:rPr>
              <a:t>Co-Founder</a:t>
            </a:r>
          </a:p>
        </p:txBody>
      </p:sp>
      <p:sp>
        <p:nvSpPr>
          <p:cNvPr name="TextBox 26" id="26"/>
          <p:cNvSpPr txBox="true"/>
          <p:nvPr/>
        </p:nvSpPr>
        <p:spPr>
          <a:xfrm rot="0">
            <a:off x="8429016" y="3969631"/>
            <a:ext cx="8857981" cy="5919524"/>
          </a:xfrm>
          <a:prstGeom prst="rect">
            <a:avLst/>
          </a:prstGeom>
        </p:spPr>
        <p:txBody>
          <a:bodyPr anchor="t" rtlCol="false" tIns="0" lIns="0" bIns="0" rIns="0">
            <a:spAutoFit/>
          </a:bodyPr>
          <a:lstStyle/>
          <a:p>
            <a:pPr algn="just" marL="411578" indent="-205789" lvl="1">
              <a:lnSpc>
                <a:spcPts val="2928"/>
              </a:lnSpc>
              <a:buFont typeface="Arial"/>
              <a:buChar char="•"/>
            </a:pPr>
            <a:r>
              <a:rPr lang="en-US" sz="1906">
                <a:solidFill>
                  <a:srgbClr val="000000"/>
                </a:solidFill>
                <a:latin typeface="Prompt"/>
                <a:ea typeface="Prompt"/>
                <a:cs typeface="Prompt"/>
                <a:sym typeface="Prompt"/>
              </a:rPr>
              <a:t>FinsightAI is an </a:t>
            </a:r>
            <a:r>
              <a:rPr lang="en-US" b="true" sz="1906">
                <a:solidFill>
                  <a:srgbClr val="000000"/>
                </a:solidFill>
                <a:latin typeface="Prompt Bold"/>
                <a:ea typeface="Prompt Bold"/>
                <a:cs typeface="Prompt Bold"/>
                <a:sym typeface="Prompt Bold"/>
              </a:rPr>
              <a:t>AI-powered platform</a:t>
            </a:r>
            <a:r>
              <a:rPr lang="en-US" sz="1906">
                <a:solidFill>
                  <a:srgbClr val="000000"/>
                </a:solidFill>
                <a:latin typeface="Prompt"/>
                <a:ea typeface="Prompt"/>
                <a:cs typeface="Prompt"/>
                <a:sym typeface="Prompt"/>
              </a:rPr>
              <a:t> that simplifies </a:t>
            </a:r>
            <a:r>
              <a:rPr lang="en-US" b="true" sz="1906">
                <a:solidFill>
                  <a:srgbClr val="000000"/>
                </a:solidFill>
                <a:latin typeface="Prompt Bold"/>
                <a:ea typeface="Prompt Bold"/>
                <a:cs typeface="Prompt Bold"/>
                <a:sym typeface="Prompt Bold"/>
              </a:rPr>
              <a:t>financial planning</a:t>
            </a:r>
            <a:r>
              <a:rPr lang="en-US" sz="1906">
                <a:solidFill>
                  <a:srgbClr val="000000"/>
                </a:solidFill>
                <a:latin typeface="Prompt"/>
                <a:ea typeface="Prompt"/>
                <a:cs typeface="Prompt"/>
                <a:sym typeface="Prompt"/>
              </a:rPr>
              <a:t> for startups and connects them with the right investors.</a:t>
            </a:r>
          </a:p>
          <a:p>
            <a:pPr algn="just">
              <a:lnSpc>
                <a:spcPts val="2928"/>
              </a:lnSpc>
            </a:pPr>
          </a:p>
          <a:p>
            <a:pPr algn="just" marL="411578" indent="-205789" lvl="1">
              <a:lnSpc>
                <a:spcPts val="2928"/>
              </a:lnSpc>
              <a:buFont typeface="Arial"/>
              <a:buChar char="•"/>
            </a:pPr>
            <a:r>
              <a:rPr lang="en-US" sz="1906">
                <a:solidFill>
                  <a:srgbClr val="000000"/>
                </a:solidFill>
                <a:latin typeface="Prompt"/>
                <a:ea typeface="Prompt"/>
                <a:cs typeface="Prompt"/>
                <a:sym typeface="Prompt"/>
              </a:rPr>
              <a:t>It provides </a:t>
            </a:r>
            <a:r>
              <a:rPr lang="en-US" b="true" sz="1906">
                <a:solidFill>
                  <a:srgbClr val="000000"/>
                </a:solidFill>
                <a:latin typeface="Prompt Bold"/>
                <a:ea typeface="Prompt Bold"/>
                <a:cs typeface="Prompt Bold"/>
                <a:sym typeface="Prompt Bold"/>
              </a:rPr>
              <a:t>data-driven loan recommendations</a:t>
            </a:r>
            <a:r>
              <a:rPr lang="en-US" sz="1906">
                <a:solidFill>
                  <a:srgbClr val="000000"/>
                </a:solidFill>
                <a:latin typeface="Prompt"/>
                <a:ea typeface="Prompt"/>
                <a:cs typeface="Prompt"/>
                <a:sym typeface="Prompt"/>
              </a:rPr>
              <a:t>, </a:t>
            </a:r>
            <a:r>
              <a:rPr lang="en-US" b="true" sz="1906">
                <a:solidFill>
                  <a:srgbClr val="000000"/>
                </a:solidFill>
                <a:latin typeface="Prompt Bold"/>
                <a:ea typeface="Prompt Bold"/>
                <a:cs typeface="Prompt Bold"/>
                <a:sym typeface="Prompt Bold"/>
              </a:rPr>
              <a:t>cash flow management, stock optimization, and credit risk analysis</a:t>
            </a:r>
            <a:r>
              <a:rPr lang="en-US" sz="1906">
                <a:solidFill>
                  <a:srgbClr val="000000"/>
                </a:solidFill>
                <a:latin typeface="Prompt"/>
                <a:ea typeface="Prompt"/>
                <a:cs typeface="Prompt"/>
                <a:sym typeface="Prompt"/>
              </a:rPr>
              <a:t>, ensuring startups make informed financial decisions.</a:t>
            </a:r>
          </a:p>
          <a:p>
            <a:pPr algn="just">
              <a:lnSpc>
                <a:spcPts val="2928"/>
              </a:lnSpc>
            </a:pPr>
          </a:p>
          <a:p>
            <a:pPr algn="just" marL="411578" indent="-205789" lvl="1">
              <a:lnSpc>
                <a:spcPts val="2928"/>
              </a:lnSpc>
              <a:buFont typeface="Arial"/>
              <a:buChar char="•"/>
            </a:pPr>
            <a:r>
              <a:rPr lang="en-US" sz="1906">
                <a:solidFill>
                  <a:srgbClr val="000000"/>
                </a:solidFill>
                <a:latin typeface="Prompt"/>
                <a:ea typeface="Prompt"/>
                <a:cs typeface="Prompt"/>
                <a:sym typeface="Prompt"/>
              </a:rPr>
              <a:t>With AI-driven </a:t>
            </a:r>
            <a:r>
              <a:rPr lang="en-US" b="true" sz="1906">
                <a:solidFill>
                  <a:srgbClr val="000000"/>
                </a:solidFill>
                <a:latin typeface="Prompt Bold"/>
                <a:ea typeface="Prompt Bold"/>
                <a:cs typeface="Prompt Bold"/>
                <a:sym typeface="Prompt Bold"/>
              </a:rPr>
              <a:t>investor matchmaking</a:t>
            </a:r>
            <a:r>
              <a:rPr lang="en-US" sz="1906">
                <a:solidFill>
                  <a:srgbClr val="000000"/>
                </a:solidFill>
                <a:latin typeface="Prompt"/>
                <a:ea typeface="Prompt"/>
                <a:cs typeface="Prompt"/>
                <a:sym typeface="Prompt"/>
              </a:rPr>
              <a:t>, real-time </a:t>
            </a:r>
            <a:r>
              <a:rPr lang="en-US" b="true" sz="1906">
                <a:solidFill>
                  <a:srgbClr val="000000"/>
                </a:solidFill>
                <a:latin typeface="Prompt Bold"/>
                <a:ea typeface="Prompt Bold"/>
                <a:cs typeface="Prompt Bold"/>
                <a:sym typeface="Prompt Bold"/>
              </a:rPr>
              <a:t>market insights</a:t>
            </a:r>
            <a:r>
              <a:rPr lang="en-US" sz="1906">
                <a:solidFill>
                  <a:srgbClr val="000000"/>
                </a:solidFill>
                <a:latin typeface="Prompt"/>
                <a:ea typeface="Prompt"/>
                <a:cs typeface="Prompt"/>
                <a:sym typeface="Prompt"/>
              </a:rPr>
              <a:t>, and </a:t>
            </a:r>
            <a:r>
              <a:rPr lang="en-US" b="true" sz="1906">
                <a:solidFill>
                  <a:srgbClr val="000000"/>
                </a:solidFill>
                <a:latin typeface="Prompt Bold"/>
                <a:ea typeface="Prompt Bold"/>
                <a:cs typeface="Prompt Bold"/>
                <a:sym typeface="Prompt Bold"/>
              </a:rPr>
              <a:t>automated financial planning</a:t>
            </a:r>
            <a:r>
              <a:rPr lang="en-US" sz="1906">
                <a:solidFill>
                  <a:srgbClr val="000000"/>
                </a:solidFill>
                <a:latin typeface="Prompt"/>
                <a:ea typeface="Prompt"/>
                <a:cs typeface="Prompt"/>
                <a:sym typeface="Prompt"/>
              </a:rPr>
              <a:t> tools, startups can optimize growth while investors gain access to transparent, high-potential opportunities.</a:t>
            </a:r>
          </a:p>
          <a:p>
            <a:pPr algn="just">
              <a:lnSpc>
                <a:spcPts val="2928"/>
              </a:lnSpc>
            </a:pPr>
          </a:p>
          <a:p>
            <a:pPr algn="just" marL="411578" indent="-205789" lvl="1">
              <a:lnSpc>
                <a:spcPts val="2928"/>
              </a:lnSpc>
              <a:buFont typeface="Arial"/>
              <a:buChar char="•"/>
            </a:pPr>
            <a:r>
              <a:rPr lang="en-US" sz="1906">
                <a:solidFill>
                  <a:srgbClr val="000000"/>
                </a:solidFill>
                <a:latin typeface="Prompt"/>
                <a:ea typeface="Prompt"/>
                <a:cs typeface="Prompt"/>
                <a:sym typeface="Prompt"/>
              </a:rPr>
              <a:t>By leveraging </a:t>
            </a:r>
            <a:r>
              <a:rPr lang="en-US" b="true" sz="1906">
                <a:solidFill>
                  <a:srgbClr val="000000"/>
                </a:solidFill>
                <a:latin typeface="Prompt Bold"/>
                <a:ea typeface="Prompt Bold"/>
                <a:cs typeface="Prompt Bold"/>
                <a:sym typeface="Prompt Bold"/>
              </a:rPr>
              <a:t>predictive analytics</a:t>
            </a:r>
            <a:r>
              <a:rPr lang="en-US" sz="1906">
                <a:solidFill>
                  <a:srgbClr val="000000"/>
                </a:solidFill>
                <a:latin typeface="Prompt"/>
                <a:ea typeface="Prompt"/>
                <a:cs typeface="Prompt"/>
                <a:sym typeface="Prompt"/>
              </a:rPr>
              <a:t>, smart recommendations, and real-time alerts, FinsightAI enhances </a:t>
            </a:r>
            <a:r>
              <a:rPr lang="en-US" b="true" sz="1906">
                <a:solidFill>
                  <a:srgbClr val="000000"/>
                </a:solidFill>
                <a:latin typeface="Prompt Bold"/>
                <a:ea typeface="Prompt Bold"/>
                <a:cs typeface="Prompt Bold"/>
                <a:sym typeface="Prompt Bold"/>
              </a:rPr>
              <a:t>financial stability</a:t>
            </a:r>
            <a:r>
              <a:rPr lang="en-US" sz="1906">
                <a:solidFill>
                  <a:srgbClr val="000000"/>
                </a:solidFill>
                <a:latin typeface="Prompt"/>
                <a:ea typeface="Prompt"/>
                <a:cs typeface="Prompt"/>
                <a:sym typeface="Prompt"/>
              </a:rPr>
              <a:t>, investment success, and business growth in a rapidly evolving market.</a:t>
            </a:r>
          </a:p>
          <a:p>
            <a:pPr algn="just">
              <a:lnSpc>
                <a:spcPts val="2926"/>
              </a:lnSpc>
            </a:pPr>
          </a:p>
        </p:txBody>
      </p:sp>
      <p:sp>
        <p:nvSpPr>
          <p:cNvPr name="AutoShape 27" id="27"/>
          <p:cNvSpPr/>
          <p:nvPr/>
        </p:nvSpPr>
        <p:spPr>
          <a:xfrm>
            <a:off x="17144300" y="2731802"/>
            <a:ext cx="0" cy="1247355"/>
          </a:xfrm>
          <a:prstGeom prst="line">
            <a:avLst/>
          </a:prstGeom>
          <a:ln cap="flat" w="38100">
            <a:solidFill>
              <a:srgbClr val="000000"/>
            </a:solidFill>
            <a:prstDash val="solid"/>
            <a:headEnd type="none" len="sm" w="sm"/>
            <a:tailEnd type="none" len="sm" w="sm"/>
          </a:ln>
        </p:spPr>
      </p:sp>
      <p:sp>
        <p:nvSpPr>
          <p:cNvPr name="AutoShape 28" id="28"/>
          <p:cNvSpPr/>
          <p:nvPr/>
        </p:nvSpPr>
        <p:spPr>
          <a:xfrm flipH="true">
            <a:off x="8738572" y="2747863"/>
            <a:ext cx="8648" cy="1207923"/>
          </a:xfrm>
          <a:prstGeom prst="line">
            <a:avLst/>
          </a:prstGeom>
          <a:ln cap="flat" w="38100">
            <a:solidFill>
              <a:srgbClr val="000000"/>
            </a:solidFill>
            <a:prstDash val="solid"/>
            <a:headEnd type="none" len="sm" w="sm"/>
            <a:tailEnd type="none" len="sm" w="sm"/>
          </a:ln>
        </p:spPr>
      </p:sp>
      <p:sp>
        <p:nvSpPr>
          <p:cNvPr name="AutoShape 29" id="29"/>
          <p:cNvSpPr/>
          <p:nvPr/>
        </p:nvSpPr>
        <p:spPr>
          <a:xfrm flipH="true">
            <a:off x="8401319" y="2350150"/>
            <a:ext cx="27697" cy="743838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225" t="-4216" r="-4782" b="-4772"/>
            </a:stretch>
          </a:blipFill>
        </p:spPr>
      </p:sp>
      <p:sp>
        <p:nvSpPr>
          <p:cNvPr name="Freeform 3" id="3"/>
          <p:cNvSpPr/>
          <p:nvPr/>
        </p:nvSpPr>
        <p:spPr>
          <a:xfrm flipH="false" flipV="false" rot="0">
            <a:off x="387937" y="2497172"/>
            <a:ext cx="9201723" cy="5129961"/>
          </a:xfrm>
          <a:custGeom>
            <a:avLst/>
            <a:gdLst/>
            <a:ahLst/>
            <a:cxnLst/>
            <a:rect r="r" b="b" t="t" l="l"/>
            <a:pathLst>
              <a:path h="5129961" w="9201723">
                <a:moveTo>
                  <a:pt x="0" y="0"/>
                </a:moveTo>
                <a:lnTo>
                  <a:pt x="9201723" y="0"/>
                </a:lnTo>
                <a:lnTo>
                  <a:pt x="9201723" y="5129961"/>
                </a:lnTo>
                <a:lnTo>
                  <a:pt x="0" y="5129961"/>
                </a:lnTo>
                <a:lnTo>
                  <a:pt x="0" y="0"/>
                </a:lnTo>
                <a:close/>
              </a:path>
            </a:pathLst>
          </a:custGeom>
          <a:blipFill>
            <a:blip r:embed="rId3"/>
            <a:stretch>
              <a:fillRect l="0" t="0" r="0" b="0"/>
            </a:stretch>
          </a:blipFill>
        </p:spPr>
      </p:sp>
      <p:sp>
        <p:nvSpPr>
          <p:cNvPr name="Freeform 4" id="4"/>
          <p:cNvSpPr/>
          <p:nvPr/>
        </p:nvSpPr>
        <p:spPr>
          <a:xfrm flipH="false" flipV="false" rot="0">
            <a:off x="9429602" y="2335716"/>
            <a:ext cx="8858398" cy="5452873"/>
          </a:xfrm>
          <a:custGeom>
            <a:avLst/>
            <a:gdLst/>
            <a:ahLst/>
            <a:cxnLst/>
            <a:rect r="r" b="b" t="t" l="l"/>
            <a:pathLst>
              <a:path h="5452873" w="8858398">
                <a:moveTo>
                  <a:pt x="0" y="0"/>
                </a:moveTo>
                <a:lnTo>
                  <a:pt x="8858398" y="0"/>
                </a:lnTo>
                <a:lnTo>
                  <a:pt x="8858398" y="5452873"/>
                </a:lnTo>
                <a:lnTo>
                  <a:pt x="0" y="5452873"/>
                </a:lnTo>
                <a:lnTo>
                  <a:pt x="0" y="0"/>
                </a:lnTo>
                <a:close/>
              </a:path>
            </a:pathLst>
          </a:custGeom>
          <a:blipFill>
            <a:blip r:embed="rId4"/>
            <a:stretch>
              <a:fillRect l="0" t="-5921" r="-2076" b="0"/>
            </a:stretch>
          </a:blipFill>
        </p:spPr>
      </p:sp>
      <p:sp>
        <p:nvSpPr>
          <p:cNvPr name="TextBox 5" id="5"/>
          <p:cNvSpPr txBox="true"/>
          <p:nvPr/>
        </p:nvSpPr>
        <p:spPr>
          <a:xfrm rot="0">
            <a:off x="1134920" y="7798114"/>
            <a:ext cx="7707757" cy="1063324"/>
          </a:xfrm>
          <a:prstGeom prst="rect">
            <a:avLst/>
          </a:prstGeom>
        </p:spPr>
        <p:txBody>
          <a:bodyPr anchor="t" rtlCol="false" tIns="0" lIns="0" bIns="0" rIns="0">
            <a:spAutoFit/>
          </a:bodyPr>
          <a:lstStyle/>
          <a:p>
            <a:pPr algn="ctr">
              <a:lnSpc>
                <a:spcPts val="4008"/>
              </a:lnSpc>
              <a:spcBef>
                <a:spcPct val="0"/>
              </a:spcBef>
            </a:pPr>
            <a:r>
              <a:rPr lang="en-US" b="true" sz="3711">
                <a:solidFill>
                  <a:srgbClr val="000000"/>
                </a:solidFill>
                <a:latin typeface="Arimo Bold"/>
                <a:ea typeface="Arimo Bold"/>
                <a:cs typeface="Arimo Bold"/>
                <a:sym typeface="Arimo Bold"/>
              </a:rPr>
              <a:t>Struggles Start up face related to financial health </a:t>
            </a:r>
          </a:p>
        </p:txBody>
      </p:sp>
      <p:sp>
        <p:nvSpPr>
          <p:cNvPr name="TextBox 6" id="6"/>
          <p:cNvSpPr txBox="true"/>
          <p:nvPr/>
        </p:nvSpPr>
        <p:spPr>
          <a:xfrm rot="0">
            <a:off x="9875203" y="7798114"/>
            <a:ext cx="7707757" cy="555179"/>
          </a:xfrm>
          <a:prstGeom prst="rect">
            <a:avLst/>
          </a:prstGeom>
        </p:spPr>
        <p:txBody>
          <a:bodyPr anchor="t" rtlCol="false" tIns="0" lIns="0" bIns="0" rIns="0">
            <a:spAutoFit/>
          </a:bodyPr>
          <a:lstStyle/>
          <a:p>
            <a:pPr algn="ctr">
              <a:lnSpc>
                <a:spcPts val="4008"/>
              </a:lnSpc>
              <a:spcBef>
                <a:spcPct val="0"/>
              </a:spcBef>
            </a:pPr>
            <a:r>
              <a:rPr lang="en-US" b="true" sz="3711">
                <a:solidFill>
                  <a:srgbClr val="000000"/>
                </a:solidFill>
                <a:latin typeface="Arimo Bold"/>
                <a:ea typeface="Arimo Bold"/>
                <a:cs typeface="Arimo Bold"/>
                <a:sym typeface="Arimo Bold"/>
              </a:rPr>
              <a:t>Struggles Investors Face </a:t>
            </a:r>
          </a:p>
        </p:txBody>
      </p:sp>
      <p:sp>
        <p:nvSpPr>
          <p:cNvPr name="TextBox 7" id="7"/>
          <p:cNvSpPr txBox="true"/>
          <p:nvPr/>
        </p:nvSpPr>
        <p:spPr>
          <a:xfrm rot="0">
            <a:off x="387937" y="539602"/>
            <a:ext cx="7713699" cy="489098"/>
          </a:xfrm>
          <a:prstGeom prst="rect">
            <a:avLst/>
          </a:prstGeom>
        </p:spPr>
        <p:txBody>
          <a:bodyPr anchor="t" rtlCol="false" tIns="0" lIns="0" bIns="0" rIns="0">
            <a:spAutoFit/>
          </a:bodyPr>
          <a:lstStyle/>
          <a:p>
            <a:pPr algn="ctr">
              <a:lnSpc>
                <a:spcPts val="4016"/>
              </a:lnSpc>
              <a:spcBef>
                <a:spcPct val="0"/>
              </a:spcBef>
            </a:pPr>
            <a:r>
              <a:rPr lang="en-US" b="true" sz="2869">
                <a:solidFill>
                  <a:srgbClr val="000000"/>
                </a:solidFill>
                <a:latin typeface="Canva Sans Bold"/>
                <a:ea typeface="Canva Sans Bold"/>
                <a:cs typeface="Canva Sans Bold"/>
                <a:sym typeface="Canva Sans Bold"/>
              </a:rPr>
              <a:t>WHATS THE NEED OF OUR PLATFORM??</a:t>
            </a:r>
          </a:p>
        </p:txBody>
      </p:sp>
      <p:sp>
        <p:nvSpPr>
          <p:cNvPr name="TextBox 8" id="8"/>
          <p:cNvSpPr txBox="true"/>
          <p:nvPr/>
        </p:nvSpPr>
        <p:spPr>
          <a:xfrm rot="0">
            <a:off x="8627938" y="9758784"/>
            <a:ext cx="1032123" cy="231922"/>
          </a:xfrm>
          <a:prstGeom prst="rect">
            <a:avLst/>
          </a:prstGeom>
        </p:spPr>
        <p:txBody>
          <a:bodyPr anchor="t" rtlCol="false" tIns="0" lIns="0" bIns="0" rIns="0">
            <a:spAutoFit/>
          </a:bodyPr>
          <a:lstStyle/>
          <a:p>
            <a:pPr algn="ctr">
              <a:lnSpc>
                <a:spcPts val="1916"/>
              </a:lnSpc>
              <a:spcBef>
                <a:spcPct val="0"/>
              </a:spcBef>
            </a:pPr>
            <a:r>
              <a:rPr lang="en-US" b="true" sz="1369">
                <a:solidFill>
                  <a:srgbClr val="000000"/>
                </a:solidFill>
                <a:latin typeface="Canva Sans Bold"/>
                <a:ea typeface="Canva Sans Bold"/>
                <a:cs typeface="Canva Sans Bold"/>
                <a:sym typeface="Canva Sans Bold"/>
              </a:rPr>
              <a:t>Source Link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773312" y="-434988"/>
            <a:ext cx="19849888" cy="11165562"/>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8" t="0" r="-8" b="0"/>
              </a:stretch>
            </a:blipFill>
          </p:spPr>
        </p:sp>
      </p:grpSp>
      <p:grpSp>
        <p:nvGrpSpPr>
          <p:cNvPr name="Group 4" id="4"/>
          <p:cNvGrpSpPr/>
          <p:nvPr/>
        </p:nvGrpSpPr>
        <p:grpSpPr>
          <a:xfrm rot="0">
            <a:off x="758841" y="228841"/>
            <a:ext cx="6671135" cy="1061120"/>
            <a:chOff x="0" y="0"/>
            <a:chExt cx="8894847" cy="1414826"/>
          </a:xfrm>
        </p:grpSpPr>
        <p:sp>
          <p:nvSpPr>
            <p:cNvPr name="Freeform 5" id="5"/>
            <p:cNvSpPr/>
            <p:nvPr/>
          </p:nvSpPr>
          <p:spPr>
            <a:xfrm flipH="false" flipV="false" rot="0">
              <a:off x="0" y="0"/>
              <a:ext cx="8894846" cy="1414826"/>
            </a:xfrm>
            <a:custGeom>
              <a:avLst/>
              <a:gdLst/>
              <a:ahLst/>
              <a:cxnLst/>
              <a:rect r="r" b="b" t="t" l="l"/>
              <a:pathLst>
                <a:path h="1414826" w="8894846">
                  <a:moveTo>
                    <a:pt x="0" y="0"/>
                  </a:moveTo>
                  <a:lnTo>
                    <a:pt x="8894846" y="0"/>
                  </a:lnTo>
                  <a:lnTo>
                    <a:pt x="8894846" y="1414826"/>
                  </a:lnTo>
                  <a:lnTo>
                    <a:pt x="0" y="1414826"/>
                  </a:lnTo>
                  <a:close/>
                </a:path>
              </a:pathLst>
            </a:custGeom>
            <a:solidFill>
              <a:srgbClr val="000000">
                <a:alpha val="0"/>
              </a:srgbClr>
            </a:solidFill>
          </p:spPr>
        </p:sp>
        <p:sp>
          <p:nvSpPr>
            <p:cNvPr name="TextBox 6" id="6"/>
            <p:cNvSpPr txBox="true"/>
            <p:nvPr/>
          </p:nvSpPr>
          <p:spPr>
            <a:xfrm>
              <a:off x="0" y="-19050"/>
              <a:ext cx="8894847" cy="1433876"/>
            </a:xfrm>
            <a:prstGeom prst="rect">
              <a:avLst/>
            </a:prstGeom>
          </p:spPr>
          <p:txBody>
            <a:bodyPr anchor="t" rtlCol="false" tIns="0" lIns="0" bIns="0" rIns="0"/>
            <a:lstStyle/>
            <a:p>
              <a:pPr algn="l">
                <a:lnSpc>
                  <a:spcPts val="6240"/>
                </a:lnSpc>
              </a:pPr>
              <a:r>
                <a:rPr lang="en-US" b="true" sz="5200">
                  <a:solidFill>
                    <a:srgbClr val="000000"/>
                  </a:solidFill>
                  <a:latin typeface="Arimo Bold"/>
                  <a:ea typeface="Arimo Bold"/>
                  <a:cs typeface="Arimo Bold"/>
                  <a:sym typeface="Arimo Bold"/>
                </a:rPr>
                <a:t>Innovation </a:t>
              </a:r>
            </a:p>
          </p:txBody>
        </p:sp>
      </p:grpSp>
      <p:sp>
        <p:nvSpPr>
          <p:cNvPr name="Freeform 7" id="7"/>
          <p:cNvSpPr/>
          <p:nvPr/>
        </p:nvSpPr>
        <p:spPr>
          <a:xfrm flipH="false" flipV="false" rot="0">
            <a:off x="-76200" y="3351606"/>
            <a:ext cx="7429976" cy="6216930"/>
          </a:xfrm>
          <a:custGeom>
            <a:avLst/>
            <a:gdLst/>
            <a:ahLst/>
            <a:cxnLst/>
            <a:rect r="r" b="b" t="t" l="l"/>
            <a:pathLst>
              <a:path h="6216930" w="7429976">
                <a:moveTo>
                  <a:pt x="0" y="0"/>
                </a:moveTo>
                <a:lnTo>
                  <a:pt x="7429976" y="0"/>
                </a:lnTo>
                <a:lnTo>
                  <a:pt x="7429976" y="6216930"/>
                </a:lnTo>
                <a:lnTo>
                  <a:pt x="0" y="6216930"/>
                </a:lnTo>
                <a:lnTo>
                  <a:pt x="0" y="0"/>
                </a:lnTo>
                <a:close/>
              </a:path>
            </a:pathLst>
          </a:custGeom>
          <a:blipFill>
            <a:blip r:embed="rId4"/>
            <a:stretch>
              <a:fillRect l="0" t="-5006" r="-4409" b="-5269"/>
            </a:stretch>
          </a:blipFill>
        </p:spPr>
      </p:sp>
      <p:sp>
        <p:nvSpPr>
          <p:cNvPr name="TextBox 8" id="8"/>
          <p:cNvSpPr txBox="true"/>
          <p:nvPr/>
        </p:nvSpPr>
        <p:spPr>
          <a:xfrm rot="0">
            <a:off x="1861753" y="2602230"/>
            <a:ext cx="2629161" cy="353904"/>
          </a:xfrm>
          <a:prstGeom prst="rect">
            <a:avLst/>
          </a:prstGeom>
        </p:spPr>
        <p:txBody>
          <a:bodyPr anchor="t" rtlCol="false" tIns="0" lIns="0" bIns="0" rIns="0">
            <a:spAutoFit/>
          </a:bodyPr>
          <a:lstStyle/>
          <a:p>
            <a:pPr algn="ctr">
              <a:lnSpc>
                <a:spcPts val="2977"/>
              </a:lnSpc>
              <a:spcBef>
                <a:spcPct val="0"/>
              </a:spcBef>
            </a:pPr>
            <a:r>
              <a:rPr lang="en-US" b="true" sz="2126">
                <a:solidFill>
                  <a:srgbClr val="000000"/>
                </a:solidFill>
                <a:latin typeface="Canva Sans Bold"/>
                <a:ea typeface="Canva Sans Bold"/>
                <a:cs typeface="Canva Sans Bold"/>
                <a:sym typeface="Canva Sans Bold"/>
              </a:rPr>
              <a:t>AI AGENT DIAGRAM</a:t>
            </a:r>
          </a:p>
        </p:txBody>
      </p:sp>
      <p:sp>
        <p:nvSpPr>
          <p:cNvPr name="TextBox 9" id="9"/>
          <p:cNvSpPr txBox="true"/>
          <p:nvPr/>
        </p:nvSpPr>
        <p:spPr>
          <a:xfrm rot="0">
            <a:off x="7353776" y="2384958"/>
            <a:ext cx="10806983" cy="8102600"/>
          </a:xfrm>
          <a:prstGeom prst="rect">
            <a:avLst/>
          </a:prstGeom>
        </p:spPr>
        <p:txBody>
          <a:bodyPr anchor="t" rtlCol="false" tIns="0" lIns="0" bIns="0" rIns="0">
            <a:spAutoFit/>
          </a:bodyPr>
          <a:lstStyle/>
          <a:p>
            <a:pPr algn="l" marL="431801" indent="-215900" lvl="1">
              <a:lnSpc>
                <a:spcPts val="2800"/>
              </a:lnSpc>
              <a:buFont typeface="Arial"/>
              <a:buChar char="•"/>
            </a:pPr>
            <a:r>
              <a:rPr lang="en-US" b="true" sz="2000">
                <a:solidFill>
                  <a:srgbClr val="000000"/>
                </a:solidFill>
                <a:latin typeface="Canva Sans Bold"/>
                <a:ea typeface="Canva Sans Bold"/>
                <a:cs typeface="Canva Sans Bold"/>
                <a:sym typeface="Canva Sans Bold"/>
              </a:rPr>
              <a:t>Loan &amp; Credit Optimization</a:t>
            </a:r>
          </a:p>
          <a:p>
            <a:pPr algn="l">
              <a:lnSpc>
                <a:spcPts val="2800"/>
              </a:lnSpc>
            </a:pPr>
            <a:r>
              <a:rPr lang="en-US" sz="2000">
                <a:solidFill>
                  <a:srgbClr val="000000"/>
                </a:solidFill>
                <a:latin typeface="Canva Sans"/>
                <a:ea typeface="Canva Sans"/>
                <a:cs typeface="Canva Sans"/>
                <a:sym typeface="Canva Sans"/>
              </a:rPr>
              <a:t>Unlike traditional lending platforms (e.g., Kabbage), Finsight AI analyzes </a:t>
            </a:r>
            <a:r>
              <a:rPr lang="en-US" sz="2000" b="true">
                <a:solidFill>
                  <a:srgbClr val="000000"/>
                </a:solidFill>
                <a:latin typeface="Canva Sans Bold"/>
                <a:ea typeface="Canva Sans Bold"/>
                <a:cs typeface="Canva Sans Bold"/>
                <a:sym typeface="Canva Sans Bold"/>
              </a:rPr>
              <a:t>financial history</a:t>
            </a:r>
            <a:r>
              <a:rPr lang="en-US" sz="2000">
                <a:solidFill>
                  <a:srgbClr val="000000"/>
                </a:solidFill>
                <a:latin typeface="Canva Sans"/>
                <a:ea typeface="Canva Sans"/>
                <a:cs typeface="Canva Sans"/>
                <a:sym typeface="Canva Sans"/>
              </a:rPr>
              <a:t> and </a:t>
            </a:r>
            <a:r>
              <a:rPr lang="en-US" sz="2000" b="true">
                <a:solidFill>
                  <a:srgbClr val="000000"/>
                </a:solidFill>
                <a:latin typeface="Canva Sans Bold"/>
                <a:ea typeface="Canva Sans Bold"/>
                <a:cs typeface="Canva Sans Bold"/>
                <a:sym typeface="Canva Sans Bold"/>
              </a:rPr>
              <a:t>provides personalized loan recommendations</a:t>
            </a:r>
            <a:r>
              <a:rPr lang="en-US" sz="2000">
                <a:solidFill>
                  <a:srgbClr val="000000"/>
                </a:solidFill>
                <a:latin typeface="Canva Sans"/>
                <a:ea typeface="Canva Sans"/>
                <a:cs typeface="Canva Sans"/>
                <a:sym typeface="Canva Sans"/>
              </a:rPr>
              <a:t> based on AI models</a:t>
            </a:r>
          </a:p>
          <a:p>
            <a:pPr algn="l">
              <a:lnSpc>
                <a:spcPts val="2800"/>
              </a:lnSpc>
            </a:pPr>
          </a:p>
          <a:p>
            <a:pPr algn="l" marL="431801" indent="-215900" lvl="1">
              <a:lnSpc>
                <a:spcPts val="2800"/>
              </a:lnSpc>
              <a:buFont typeface="Arial"/>
              <a:buChar char="•"/>
            </a:pPr>
            <a:r>
              <a:rPr lang="en-US" b="true" sz="2000">
                <a:solidFill>
                  <a:srgbClr val="000000"/>
                </a:solidFill>
                <a:latin typeface="Canva Sans Bold"/>
                <a:ea typeface="Canva Sans Bold"/>
                <a:cs typeface="Canva Sans Bold"/>
                <a:sym typeface="Canva Sans Bold"/>
              </a:rPr>
              <a:t>Intelligent Cash Flow &amp; Investment Management</a:t>
            </a:r>
          </a:p>
          <a:p>
            <a:pPr algn="l">
              <a:lnSpc>
                <a:spcPts val="2800"/>
              </a:lnSpc>
            </a:pPr>
            <a:r>
              <a:rPr lang="en-US" sz="2000">
                <a:solidFill>
                  <a:srgbClr val="000000"/>
                </a:solidFill>
                <a:latin typeface="Canva Sans"/>
                <a:ea typeface="Canva Sans"/>
                <a:cs typeface="Canva Sans"/>
                <a:sym typeface="Canva Sans"/>
              </a:rPr>
              <a:t>Uses AI to </a:t>
            </a:r>
            <a:r>
              <a:rPr lang="en-US" sz="2000" b="true">
                <a:solidFill>
                  <a:srgbClr val="000000"/>
                </a:solidFill>
                <a:latin typeface="Canva Sans Bold"/>
                <a:ea typeface="Canva Sans Bold"/>
                <a:cs typeface="Canva Sans Bold"/>
                <a:sym typeface="Canva Sans Bold"/>
              </a:rPr>
              <a:t>predict cash surplus/deficits</a:t>
            </a:r>
            <a:r>
              <a:rPr lang="en-US" sz="2000">
                <a:solidFill>
                  <a:srgbClr val="000000"/>
                </a:solidFill>
                <a:latin typeface="Canva Sans"/>
                <a:ea typeface="Canva Sans"/>
                <a:cs typeface="Canva Sans"/>
                <a:sym typeface="Canva Sans"/>
              </a:rPr>
              <a:t> and </a:t>
            </a:r>
            <a:r>
              <a:rPr lang="en-US" sz="2000" b="true">
                <a:solidFill>
                  <a:srgbClr val="000000"/>
                </a:solidFill>
                <a:latin typeface="Canva Sans Bold"/>
                <a:ea typeface="Canva Sans Bold"/>
                <a:cs typeface="Canva Sans Bold"/>
                <a:sym typeface="Canva Sans Bold"/>
              </a:rPr>
              <a:t>suggest investment or cost-cutting measures.</a:t>
            </a:r>
          </a:p>
          <a:p>
            <a:pPr algn="l">
              <a:lnSpc>
                <a:spcPts val="2800"/>
              </a:lnSpc>
            </a:pPr>
          </a:p>
          <a:p>
            <a:pPr algn="l" marL="431801" indent="-215900" lvl="1">
              <a:lnSpc>
                <a:spcPts val="2800"/>
              </a:lnSpc>
              <a:buFont typeface="Arial"/>
              <a:buChar char="•"/>
            </a:pPr>
            <a:r>
              <a:rPr lang="en-US" b="true" sz="2000">
                <a:solidFill>
                  <a:srgbClr val="000000"/>
                </a:solidFill>
                <a:latin typeface="Canva Sans Bold"/>
                <a:ea typeface="Canva Sans Bold"/>
                <a:cs typeface="Canva Sans Bold"/>
                <a:sym typeface="Canva Sans Bold"/>
              </a:rPr>
              <a:t>Smart Stock &amp; Inventory Optimization</a:t>
            </a:r>
          </a:p>
          <a:p>
            <a:pPr algn="l">
              <a:lnSpc>
                <a:spcPts val="2800"/>
              </a:lnSpc>
            </a:pPr>
            <a:r>
              <a:rPr lang="en-US" sz="2000">
                <a:solidFill>
                  <a:srgbClr val="000000"/>
                </a:solidFill>
                <a:latin typeface="Canva Sans"/>
                <a:ea typeface="Canva Sans"/>
                <a:cs typeface="Canva Sans"/>
                <a:sym typeface="Canva Sans"/>
              </a:rPr>
              <a:t>Real-time stock tracking with AI-based demand forecasting to </a:t>
            </a:r>
            <a:r>
              <a:rPr lang="en-US" sz="2000" b="true">
                <a:solidFill>
                  <a:srgbClr val="000000"/>
                </a:solidFill>
                <a:latin typeface="Canva Sans Bold"/>
                <a:ea typeface="Canva Sans Bold"/>
                <a:cs typeface="Canva Sans Bold"/>
                <a:sym typeface="Canva Sans Bold"/>
              </a:rPr>
              <a:t>suggest optimal inventory refilling.</a:t>
            </a:r>
          </a:p>
          <a:p>
            <a:pPr algn="l">
              <a:lnSpc>
                <a:spcPts val="2800"/>
              </a:lnSpc>
            </a:pPr>
            <a:r>
              <a:rPr lang="en-US" sz="2000">
                <a:solidFill>
                  <a:srgbClr val="000000"/>
                </a:solidFill>
                <a:latin typeface="Canva Sans"/>
                <a:ea typeface="Canva Sans"/>
                <a:cs typeface="Canva Sans"/>
                <a:sym typeface="Canva Sans"/>
              </a:rPr>
              <a:t>Analyzes </a:t>
            </a:r>
            <a:r>
              <a:rPr lang="en-US" sz="2000" b="true">
                <a:solidFill>
                  <a:srgbClr val="000000"/>
                </a:solidFill>
                <a:latin typeface="Canva Sans Bold"/>
                <a:ea typeface="Canva Sans Bold"/>
                <a:cs typeface="Canva Sans Bold"/>
                <a:sym typeface="Canva Sans Bold"/>
              </a:rPr>
              <a:t>supplier pricing trends</a:t>
            </a:r>
            <a:r>
              <a:rPr lang="en-US" sz="2000">
                <a:solidFill>
                  <a:srgbClr val="000000"/>
                </a:solidFill>
                <a:latin typeface="Canva Sans"/>
                <a:ea typeface="Canva Sans"/>
                <a:cs typeface="Canva Sans"/>
                <a:sym typeface="Canva Sans"/>
              </a:rPr>
              <a:t> to help businesses optimize costs.</a:t>
            </a:r>
          </a:p>
          <a:p>
            <a:pPr algn="l">
              <a:lnSpc>
                <a:spcPts val="2800"/>
              </a:lnSpc>
            </a:pPr>
          </a:p>
          <a:p>
            <a:pPr algn="l" marL="431801" indent="-215900" lvl="1">
              <a:lnSpc>
                <a:spcPts val="2800"/>
              </a:lnSpc>
              <a:buFont typeface="Arial"/>
              <a:buChar char="•"/>
            </a:pPr>
            <a:r>
              <a:rPr lang="en-US" b="true" sz="2000">
                <a:solidFill>
                  <a:srgbClr val="000000"/>
                </a:solidFill>
                <a:latin typeface="Canva Sans Bold"/>
                <a:ea typeface="Canva Sans Bold"/>
                <a:cs typeface="Canva Sans Bold"/>
                <a:sym typeface="Canva Sans Bold"/>
              </a:rPr>
              <a:t>Agent Backed Investor Matching</a:t>
            </a:r>
          </a:p>
          <a:p>
            <a:pPr algn="l">
              <a:lnSpc>
                <a:spcPts val="2800"/>
              </a:lnSpc>
            </a:pPr>
            <a:r>
              <a:rPr lang="en-US" sz="2000">
                <a:solidFill>
                  <a:srgbClr val="000000"/>
                </a:solidFill>
                <a:latin typeface="Canva Sans"/>
                <a:ea typeface="Canva Sans"/>
                <a:cs typeface="Canva Sans"/>
                <a:sym typeface="Canva Sans"/>
              </a:rPr>
              <a:t> Finsight AI matches startups to investors dynamically based on historical investment patterns and startup financial health.</a:t>
            </a:r>
          </a:p>
          <a:p>
            <a:pPr algn="l">
              <a:lnSpc>
                <a:spcPts val="2800"/>
              </a:lnSpc>
            </a:pPr>
            <a:r>
              <a:rPr lang="en-US" sz="2000">
                <a:solidFill>
                  <a:srgbClr val="000000"/>
                </a:solidFill>
                <a:latin typeface="Canva Sans"/>
                <a:ea typeface="Canva Sans"/>
                <a:cs typeface="Canva Sans"/>
                <a:sym typeface="Canva Sans"/>
              </a:rPr>
              <a:t>Personalized investment insights for investors to reduce risks.</a:t>
            </a:r>
          </a:p>
          <a:p>
            <a:pPr algn="l">
              <a:lnSpc>
                <a:spcPts val="2800"/>
              </a:lnSpc>
            </a:pPr>
          </a:p>
          <a:p>
            <a:pPr algn="l" marL="431801" indent="-215900" lvl="1">
              <a:lnSpc>
                <a:spcPts val="2800"/>
              </a:lnSpc>
              <a:buFont typeface="Arial"/>
              <a:buChar char="•"/>
            </a:pPr>
            <a:r>
              <a:rPr lang="en-US" b="true" sz="2000">
                <a:solidFill>
                  <a:srgbClr val="000000"/>
                </a:solidFill>
                <a:latin typeface="Canva Sans Bold"/>
                <a:ea typeface="Canva Sans Bold"/>
                <a:cs typeface="Canva Sans Bold"/>
                <a:sym typeface="Canva Sans Bold"/>
              </a:rPr>
              <a:t>AI-Powered News &amp; Market Intelligence</a:t>
            </a:r>
          </a:p>
          <a:p>
            <a:pPr algn="l">
              <a:lnSpc>
                <a:spcPts val="2800"/>
              </a:lnSpc>
            </a:pPr>
            <a:r>
              <a:rPr lang="en-US" sz="2000">
                <a:solidFill>
                  <a:srgbClr val="000000"/>
                </a:solidFill>
                <a:latin typeface="Canva Sans"/>
                <a:ea typeface="Canva Sans"/>
                <a:cs typeface="Canva Sans"/>
                <a:sym typeface="Canva Sans"/>
              </a:rPr>
              <a:t>Keeps startups </a:t>
            </a:r>
            <a:r>
              <a:rPr lang="en-US" sz="2000" b="true">
                <a:solidFill>
                  <a:srgbClr val="000000"/>
                </a:solidFill>
                <a:latin typeface="Canva Sans Bold"/>
                <a:ea typeface="Canva Sans Bold"/>
                <a:cs typeface="Canva Sans Bold"/>
                <a:sym typeface="Canva Sans Bold"/>
              </a:rPr>
              <a:t>updated on market trends and competitor moves</a:t>
            </a:r>
            <a:r>
              <a:rPr lang="en-US" sz="2000">
                <a:solidFill>
                  <a:srgbClr val="000000"/>
                </a:solidFill>
                <a:latin typeface="Canva Sans"/>
                <a:ea typeface="Canva Sans"/>
                <a:cs typeface="Canva Sans"/>
                <a:sym typeface="Canva Sans"/>
              </a:rPr>
              <a:t> in real time.</a:t>
            </a:r>
          </a:p>
          <a:p>
            <a:pPr algn="l">
              <a:lnSpc>
                <a:spcPts val="2800"/>
              </a:lnSpc>
            </a:pPr>
            <a:r>
              <a:rPr lang="en-US" sz="2000" b="true">
                <a:solidFill>
                  <a:srgbClr val="000000"/>
                </a:solidFill>
                <a:latin typeface="Canva Sans Bold"/>
                <a:ea typeface="Canva Sans Bold"/>
                <a:cs typeface="Canva Sans Bold"/>
                <a:sym typeface="Canva Sans Bold"/>
              </a:rPr>
              <a:t>AI-curated news alerts</a:t>
            </a:r>
            <a:r>
              <a:rPr lang="en-US" sz="2000">
                <a:solidFill>
                  <a:srgbClr val="000000"/>
                </a:solidFill>
                <a:latin typeface="Canva Sans"/>
                <a:ea typeface="Canva Sans"/>
                <a:cs typeface="Canva Sans"/>
                <a:sym typeface="Canva Sans"/>
              </a:rPr>
              <a:t> help businesses make data-driven decisions.</a:t>
            </a:r>
          </a:p>
          <a:p>
            <a:pPr algn="l">
              <a:lnSpc>
                <a:spcPts val="2800"/>
              </a:lnSpc>
              <a:spcBef>
                <a:spcPct val="0"/>
              </a:spcBef>
            </a:pPr>
          </a:p>
          <a:p>
            <a:pPr algn="l">
              <a:lnSpc>
                <a:spcPts val="2800"/>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8" t="0" r="-8" b="0"/>
              </a:stretch>
            </a:blipFill>
          </p:spPr>
        </p:sp>
      </p:grpSp>
      <p:grpSp>
        <p:nvGrpSpPr>
          <p:cNvPr name="Group 4" id="4"/>
          <p:cNvGrpSpPr/>
          <p:nvPr/>
        </p:nvGrpSpPr>
        <p:grpSpPr>
          <a:xfrm rot="0">
            <a:off x="1028700" y="573164"/>
            <a:ext cx="16162200" cy="1061120"/>
            <a:chOff x="0" y="0"/>
            <a:chExt cx="21549600" cy="1414826"/>
          </a:xfrm>
        </p:grpSpPr>
        <p:sp>
          <p:nvSpPr>
            <p:cNvPr name="Freeform 5" id="5"/>
            <p:cNvSpPr/>
            <p:nvPr/>
          </p:nvSpPr>
          <p:spPr>
            <a:xfrm flipH="false" flipV="false" rot="0">
              <a:off x="0" y="0"/>
              <a:ext cx="21549599" cy="1414826"/>
            </a:xfrm>
            <a:custGeom>
              <a:avLst/>
              <a:gdLst/>
              <a:ahLst/>
              <a:cxnLst/>
              <a:rect r="r" b="b" t="t" l="l"/>
              <a:pathLst>
                <a:path h="1414826" w="21549599">
                  <a:moveTo>
                    <a:pt x="0" y="0"/>
                  </a:moveTo>
                  <a:lnTo>
                    <a:pt x="21549599" y="0"/>
                  </a:lnTo>
                  <a:lnTo>
                    <a:pt x="21549599" y="1414826"/>
                  </a:lnTo>
                  <a:lnTo>
                    <a:pt x="0" y="1414826"/>
                  </a:lnTo>
                  <a:close/>
                </a:path>
              </a:pathLst>
            </a:custGeom>
            <a:solidFill>
              <a:srgbClr val="000000">
                <a:alpha val="0"/>
              </a:srgbClr>
            </a:solidFill>
          </p:spPr>
        </p:sp>
        <p:sp>
          <p:nvSpPr>
            <p:cNvPr name="TextBox 6" id="6"/>
            <p:cNvSpPr txBox="true"/>
            <p:nvPr/>
          </p:nvSpPr>
          <p:spPr>
            <a:xfrm>
              <a:off x="0" y="-19050"/>
              <a:ext cx="21549600" cy="1433876"/>
            </a:xfrm>
            <a:prstGeom prst="rect">
              <a:avLst/>
            </a:prstGeom>
          </p:spPr>
          <p:txBody>
            <a:bodyPr anchor="t" rtlCol="false" tIns="0" lIns="0" bIns="0" rIns="0"/>
            <a:lstStyle/>
            <a:p>
              <a:pPr algn="l">
                <a:lnSpc>
                  <a:spcPts val="6240"/>
                </a:lnSpc>
              </a:pPr>
              <a:r>
                <a:rPr lang="en-US" b="true" sz="5200">
                  <a:solidFill>
                    <a:srgbClr val="000000"/>
                  </a:solidFill>
                  <a:latin typeface="Arimo Bold"/>
                  <a:ea typeface="Arimo Bold"/>
                  <a:cs typeface="Arimo Bold"/>
                  <a:sym typeface="Arimo Bold"/>
                </a:rPr>
                <a:t>Tech Stack</a:t>
              </a:r>
            </a:p>
          </p:txBody>
        </p:sp>
      </p:grpSp>
      <p:sp>
        <p:nvSpPr>
          <p:cNvPr name="Freeform 7" id="7"/>
          <p:cNvSpPr/>
          <p:nvPr/>
        </p:nvSpPr>
        <p:spPr>
          <a:xfrm flipH="false" flipV="false" rot="0">
            <a:off x="1552533" y="2509885"/>
            <a:ext cx="1813214" cy="5510638"/>
          </a:xfrm>
          <a:custGeom>
            <a:avLst/>
            <a:gdLst/>
            <a:ahLst/>
            <a:cxnLst/>
            <a:rect r="r" b="b" t="t" l="l"/>
            <a:pathLst>
              <a:path h="5510638" w="1813214">
                <a:moveTo>
                  <a:pt x="0" y="0"/>
                </a:moveTo>
                <a:lnTo>
                  <a:pt x="1813215" y="0"/>
                </a:lnTo>
                <a:lnTo>
                  <a:pt x="1813215" y="5510638"/>
                </a:lnTo>
                <a:lnTo>
                  <a:pt x="0" y="5510638"/>
                </a:lnTo>
                <a:lnTo>
                  <a:pt x="0" y="0"/>
                </a:lnTo>
                <a:close/>
              </a:path>
            </a:pathLst>
          </a:custGeom>
          <a:blipFill>
            <a:blip r:embed="rId4"/>
            <a:stretch>
              <a:fillRect l="-9734" t="-6085" r="-11753" b="-3843"/>
            </a:stretch>
          </a:blipFill>
        </p:spPr>
      </p:sp>
      <p:sp>
        <p:nvSpPr>
          <p:cNvPr name="Freeform 8" id="8"/>
          <p:cNvSpPr/>
          <p:nvPr/>
        </p:nvSpPr>
        <p:spPr>
          <a:xfrm flipH="false" flipV="false" rot="0">
            <a:off x="14896615" y="2726729"/>
            <a:ext cx="2146340" cy="6531571"/>
          </a:xfrm>
          <a:custGeom>
            <a:avLst/>
            <a:gdLst/>
            <a:ahLst/>
            <a:cxnLst/>
            <a:rect r="r" b="b" t="t" l="l"/>
            <a:pathLst>
              <a:path h="6531571" w="2146340">
                <a:moveTo>
                  <a:pt x="0" y="0"/>
                </a:moveTo>
                <a:lnTo>
                  <a:pt x="2146341" y="0"/>
                </a:lnTo>
                <a:lnTo>
                  <a:pt x="2146341" y="6531571"/>
                </a:lnTo>
                <a:lnTo>
                  <a:pt x="0" y="6531571"/>
                </a:lnTo>
                <a:lnTo>
                  <a:pt x="0" y="0"/>
                </a:lnTo>
                <a:close/>
              </a:path>
            </a:pathLst>
          </a:custGeom>
          <a:blipFill>
            <a:blip r:embed="rId5"/>
            <a:stretch>
              <a:fillRect l="-12665" t="-6082" r="-9742" b="-4161"/>
            </a:stretch>
          </a:blipFill>
        </p:spPr>
      </p:sp>
      <p:grpSp>
        <p:nvGrpSpPr>
          <p:cNvPr name="Group 9" id="9"/>
          <p:cNvGrpSpPr/>
          <p:nvPr/>
        </p:nvGrpSpPr>
        <p:grpSpPr>
          <a:xfrm rot="0">
            <a:off x="4916651" y="3600012"/>
            <a:ext cx="3925412" cy="2648923"/>
            <a:chOff x="0" y="0"/>
            <a:chExt cx="602240" cy="406400"/>
          </a:xfrm>
        </p:grpSpPr>
        <p:sp>
          <p:nvSpPr>
            <p:cNvPr name="Freeform 10" id="10"/>
            <p:cNvSpPr/>
            <p:nvPr/>
          </p:nvSpPr>
          <p:spPr>
            <a:xfrm flipH="false" flipV="false" rot="0">
              <a:off x="0" y="0"/>
              <a:ext cx="602240" cy="406400"/>
            </a:xfrm>
            <a:custGeom>
              <a:avLst/>
              <a:gdLst/>
              <a:ahLst/>
              <a:cxnLst/>
              <a:rect r="r" b="b" t="t" l="l"/>
              <a:pathLst>
                <a:path h="406400" w="602240">
                  <a:moveTo>
                    <a:pt x="399040" y="0"/>
                  </a:moveTo>
                  <a:lnTo>
                    <a:pt x="0" y="0"/>
                  </a:lnTo>
                  <a:lnTo>
                    <a:pt x="0" y="406400"/>
                  </a:lnTo>
                  <a:lnTo>
                    <a:pt x="399040" y="406400"/>
                  </a:lnTo>
                  <a:lnTo>
                    <a:pt x="602240" y="203200"/>
                  </a:lnTo>
                  <a:lnTo>
                    <a:pt x="399040" y="0"/>
                  </a:lnTo>
                  <a:close/>
                </a:path>
              </a:pathLst>
            </a:custGeom>
            <a:solidFill>
              <a:srgbClr val="A27015"/>
            </a:solidFill>
          </p:spPr>
        </p:sp>
        <p:sp>
          <p:nvSpPr>
            <p:cNvPr name="TextBox 11" id="11"/>
            <p:cNvSpPr txBox="true"/>
            <p:nvPr/>
          </p:nvSpPr>
          <p:spPr>
            <a:xfrm>
              <a:off x="0" y="-28575"/>
              <a:ext cx="487940" cy="434975"/>
            </a:xfrm>
            <a:prstGeom prst="rect">
              <a:avLst/>
            </a:prstGeom>
          </p:spPr>
          <p:txBody>
            <a:bodyPr anchor="ctr" rtlCol="false" tIns="42991" lIns="42991" bIns="42991" rIns="42991"/>
            <a:lstStyle/>
            <a:p>
              <a:pPr algn="ctr">
                <a:lnSpc>
                  <a:spcPts val="1916"/>
                </a:lnSpc>
              </a:pPr>
            </a:p>
          </p:txBody>
        </p:sp>
      </p:grpSp>
      <p:grpSp>
        <p:nvGrpSpPr>
          <p:cNvPr name="Group 12" id="12"/>
          <p:cNvGrpSpPr/>
          <p:nvPr/>
        </p:nvGrpSpPr>
        <p:grpSpPr>
          <a:xfrm rot="-10800000">
            <a:off x="9527863" y="3541586"/>
            <a:ext cx="3925412" cy="2648923"/>
            <a:chOff x="0" y="0"/>
            <a:chExt cx="602240" cy="406400"/>
          </a:xfrm>
        </p:grpSpPr>
        <p:sp>
          <p:nvSpPr>
            <p:cNvPr name="Freeform 13" id="13"/>
            <p:cNvSpPr/>
            <p:nvPr/>
          </p:nvSpPr>
          <p:spPr>
            <a:xfrm flipH="false" flipV="false" rot="0">
              <a:off x="0" y="0"/>
              <a:ext cx="602240" cy="406400"/>
            </a:xfrm>
            <a:custGeom>
              <a:avLst/>
              <a:gdLst/>
              <a:ahLst/>
              <a:cxnLst/>
              <a:rect r="r" b="b" t="t" l="l"/>
              <a:pathLst>
                <a:path h="406400" w="602240">
                  <a:moveTo>
                    <a:pt x="399040" y="0"/>
                  </a:moveTo>
                  <a:lnTo>
                    <a:pt x="0" y="0"/>
                  </a:lnTo>
                  <a:lnTo>
                    <a:pt x="0" y="406400"/>
                  </a:lnTo>
                  <a:lnTo>
                    <a:pt x="399040" y="406400"/>
                  </a:lnTo>
                  <a:lnTo>
                    <a:pt x="602240" y="203200"/>
                  </a:lnTo>
                  <a:lnTo>
                    <a:pt x="399040" y="0"/>
                  </a:lnTo>
                  <a:close/>
                </a:path>
              </a:pathLst>
            </a:custGeom>
            <a:solidFill>
              <a:srgbClr val="D76E51"/>
            </a:solidFill>
          </p:spPr>
        </p:sp>
        <p:sp>
          <p:nvSpPr>
            <p:cNvPr name="TextBox 14" id="14"/>
            <p:cNvSpPr txBox="true"/>
            <p:nvPr/>
          </p:nvSpPr>
          <p:spPr>
            <a:xfrm>
              <a:off x="0" y="-28575"/>
              <a:ext cx="487940" cy="434975"/>
            </a:xfrm>
            <a:prstGeom prst="rect">
              <a:avLst/>
            </a:prstGeom>
          </p:spPr>
          <p:txBody>
            <a:bodyPr anchor="ctr" rtlCol="false" tIns="42991" lIns="42991" bIns="42991" rIns="42991"/>
            <a:lstStyle/>
            <a:p>
              <a:pPr algn="ctr">
                <a:lnSpc>
                  <a:spcPts val="1916"/>
                </a:lnSpc>
              </a:pPr>
            </a:p>
          </p:txBody>
        </p:sp>
      </p:grpSp>
      <p:grpSp>
        <p:nvGrpSpPr>
          <p:cNvPr name="Group 15" id="15"/>
          <p:cNvGrpSpPr/>
          <p:nvPr/>
        </p:nvGrpSpPr>
        <p:grpSpPr>
          <a:xfrm rot="0">
            <a:off x="4889107" y="6332881"/>
            <a:ext cx="3925412" cy="2648923"/>
            <a:chOff x="0" y="0"/>
            <a:chExt cx="602240" cy="406400"/>
          </a:xfrm>
        </p:grpSpPr>
        <p:sp>
          <p:nvSpPr>
            <p:cNvPr name="Freeform 16" id="16"/>
            <p:cNvSpPr/>
            <p:nvPr/>
          </p:nvSpPr>
          <p:spPr>
            <a:xfrm flipH="false" flipV="false" rot="0">
              <a:off x="0" y="0"/>
              <a:ext cx="602240" cy="406400"/>
            </a:xfrm>
            <a:custGeom>
              <a:avLst/>
              <a:gdLst/>
              <a:ahLst/>
              <a:cxnLst/>
              <a:rect r="r" b="b" t="t" l="l"/>
              <a:pathLst>
                <a:path h="406400" w="602240">
                  <a:moveTo>
                    <a:pt x="399040" y="0"/>
                  </a:moveTo>
                  <a:lnTo>
                    <a:pt x="0" y="0"/>
                  </a:lnTo>
                  <a:lnTo>
                    <a:pt x="0" y="406400"/>
                  </a:lnTo>
                  <a:lnTo>
                    <a:pt x="399040" y="406400"/>
                  </a:lnTo>
                  <a:lnTo>
                    <a:pt x="602240" y="203200"/>
                  </a:lnTo>
                  <a:lnTo>
                    <a:pt x="399040" y="0"/>
                  </a:lnTo>
                  <a:close/>
                </a:path>
              </a:pathLst>
            </a:custGeom>
            <a:solidFill>
              <a:srgbClr val="678D5E"/>
            </a:solidFill>
          </p:spPr>
        </p:sp>
        <p:sp>
          <p:nvSpPr>
            <p:cNvPr name="TextBox 17" id="17"/>
            <p:cNvSpPr txBox="true"/>
            <p:nvPr/>
          </p:nvSpPr>
          <p:spPr>
            <a:xfrm>
              <a:off x="0" y="-28575"/>
              <a:ext cx="487940" cy="434975"/>
            </a:xfrm>
            <a:prstGeom prst="rect">
              <a:avLst/>
            </a:prstGeom>
          </p:spPr>
          <p:txBody>
            <a:bodyPr anchor="ctr" rtlCol="false" tIns="42991" lIns="42991" bIns="42991" rIns="42991"/>
            <a:lstStyle/>
            <a:p>
              <a:pPr algn="ctr">
                <a:lnSpc>
                  <a:spcPts val="1916"/>
                </a:lnSpc>
              </a:pPr>
            </a:p>
          </p:txBody>
        </p:sp>
      </p:grpSp>
      <p:grpSp>
        <p:nvGrpSpPr>
          <p:cNvPr name="Group 18" id="18"/>
          <p:cNvGrpSpPr/>
          <p:nvPr/>
        </p:nvGrpSpPr>
        <p:grpSpPr>
          <a:xfrm rot="-10800000">
            <a:off x="9527863" y="6278916"/>
            <a:ext cx="3925412" cy="2648923"/>
            <a:chOff x="0" y="0"/>
            <a:chExt cx="602240" cy="406400"/>
          </a:xfrm>
        </p:grpSpPr>
        <p:sp>
          <p:nvSpPr>
            <p:cNvPr name="Freeform 19" id="19"/>
            <p:cNvSpPr/>
            <p:nvPr/>
          </p:nvSpPr>
          <p:spPr>
            <a:xfrm flipH="false" flipV="false" rot="0">
              <a:off x="0" y="0"/>
              <a:ext cx="602240" cy="406400"/>
            </a:xfrm>
            <a:custGeom>
              <a:avLst/>
              <a:gdLst/>
              <a:ahLst/>
              <a:cxnLst/>
              <a:rect r="r" b="b" t="t" l="l"/>
              <a:pathLst>
                <a:path h="406400" w="602240">
                  <a:moveTo>
                    <a:pt x="399040" y="0"/>
                  </a:moveTo>
                  <a:lnTo>
                    <a:pt x="0" y="0"/>
                  </a:lnTo>
                  <a:lnTo>
                    <a:pt x="0" y="406400"/>
                  </a:lnTo>
                  <a:lnTo>
                    <a:pt x="399040" y="406400"/>
                  </a:lnTo>
                  <a:lnTo>
                    <a:pt x="602240" y="203200"/>
                  </a:lnTo>
                  <a:lnTo>
                    <a:pt x="399040" y="0"/>
                  </a:lnTo>
                  <a:close/>
                </a:path>
              </a:pathLst>
            </a:custGeom>
            <a:solidFill>
              <a:srgbClr val="12A0A6"/>
            </a:solidFill>
          </p:spPr>
        </p:sp>
        <p:sp>
          <p:nvSpPr>
            <p:cNvPr name="TextBox 20" id="20"/>
            <p:cNvSpPr txBox="true"/>
            <p:nvPr/>
          </p:nvSpPr>
          <p:spPr>
            <a:xfrm>
              <a:off x="0" y="-28575"/>
              <a:ext cx="487940" cy="434975"/>
            </a:xfrm>
            <a:prstGeom prst="rect">
              <a:avLst/>
            </a:prstGeom>
          </p:spPr>
          <p:txBody>
            <a:bodyPr anchor="ctr" rtlCol="false" tIns="42991" lIns="42991" bIns="42991" rIns="42991"/>
            <a:lstStyle/>
            <a:p>
              <a:pPr algn="ctr">
                <a:lnSpc>
                  <a:spcPts val="1916"/>
                </a:lnSpc>
              </a:pPr>
            </a:p>
          </p:txBody>
        </p:sp>
      </p:grpSp>
      <p:grpSp>
        <p:nvGrpSpPr>
          <p:cNvPr name="Group 21" id="21"/>
          <p:cNvGrpSpPr/>
          <p:nvPr/>
        </p:nvGrpSpPr>
        <p:grpSpPr>
          <a:xfrm rot="0">
            <a:off x="7413931" y="3882202"/>
            <a:ext cx="3514520" cy="4743293"/>
            <a:chOff x="0" y="0"/>
            <a:chExt cx="602240" cy="812800"/>
          </a:xfrm>
        </p:grpSpPr>
        <p:sp>
          <p:nvSpPr>
            <p:cNvPr name="Freeform 22" id="22"/>
            <p:cNvSpPr/>
            <p:nvPr/>
          </p:nvSpPr>
          <p:spPr>
            <a:xfrm flipH="false" flipV="false" rot="0">
              <a:off x="0" y="0"/>
              <a:ext cx="602240" cy="812800"/>
            </a:xfrm>
            <a:custGeom>
              <a:avLst/>
              <a:gdLst/>
              <a:ahLst/>
              <a:cxnLst/>
              <a:rect r="r" b="b" t="t" l="l"/>
              <a:pathLst>
                <a:path h="812800" w="602240">
                  <a:moveTo>
                    <a:pt x="301120" y="0"/>
                  </a:moveTo>
                  <a:lnTo>
                    <a:pt x="602240" y="406400"/>
                  </a:lnTo>
                  <a:lnTo>
                    <a:pt x="301120" y="812800"/>
                  </a:lnTo>
                  <a:lnTo>
                    <a:pt x="0" y="406400"/>
                  </a:lnTo>
                  <a:lnTo>
                    <a:pt x="301120" y="0"/>
                  </a:lnTo>
                  <a:close/>
                </a:path>
              </a:pathLst>
            </a:custGeom>
            <a:solidFill>
              <a:srgbClr val="242424"/>
            </a:solidFill>
          </p:spPr>
        </p:sp>
        <p:sp>
          <p:nvSpPr>
            <p:cNvPr name="TextBox 23" id="23"/>
            <p:cNvSpPr txBox="true"/>
            <p:nvPr/>
          </p:nvSpPr>
          <p:spPr>
            <a:xfrm>
              <a:off x="103510" y="111125"/>
              <a:ext cx="395220" cy="561975"/>
            </a:xfrm>
            <a:prstGeom prst="rect">
              <a:avLst/>
            </a:prstGeom>
          </p:spPr>
          <p:txBody>
            <a:bodyPr anchor="ctr" rtlCol="false" tIns="50800" lIns="50800" bIns="50800" rIns="50800"/>
            <a:lstStyle/>
            <a:p>
              <a:pPr algn="ctr">
                <a:lnSpc>
                  <a:spcPts val="1916"/>
                </a:lnSpc>
              </a:pPr>
            </a:p>
          </p:txBody>
        </p:sp>
      </p:grpSp>
      <p:sp>
        <p:nvSpPr>
          <p:cNvPr name="TextBox 24" id="24"/>
          <p:cNvSpPr txBox="true"/>
          <p:nvPr/>
        </p:nvSpPr>
        <p:spPr>
          <a:xfrm rot="0">
            <a:off x="4142035" y="6847919"/>
            <a:ext cx="684690" cy="1116968"/>
          </a:xfrm>
          <a:prstGeom prst="rect">
            <a:avLst/>
          </a:prstGeom>
        </p:spPr>
        <p:txBody>
          <a:bodyPr anchor="t" rtlCol="false" tIns="0" lIns="0" bIns="0" rIns="0">
            <a:spAutoFit/>
          </a:bodyPr>
          <a:lstStyle/>
          <a:p>
            <a:pPr algn="ctr">
              <a:lnSpc>
                <a:spcPts val="9123"/>
              </a:lnSpc>
            </a:pPr>
            <a:r>
              <a:rPr lang="en-US" b="true" sz="6516">
                <a:solidFill>
                  <a:srgbClr val="242424"/>
                </a:solidFill>
                <a:latin typeface="Canva Sans Bold"/>
                <a:ea typeface="Canva Sans Bold"/>
                <a:cs typeface="Canva Sans Bold"/>
                <a:sym typeface="Canva Sans Bold"/>
              </a:rPr>
              <a:t>W</a:t>
            </a:r>
          </a:p>
        </p:txBody>
      </p:sp>
      <p:sp>
        <p:nvSpPr>
          <p:cNvPr name="TextBox 25" id="25"/>
          <p:cNvSpPr txBox="true"/>
          <p:nvPr/>
        </p:nvSpPr>
        <p:spPr>
          <a:xfrm rot="0">
            <a:off x="13396910" y="4038134"/>
            <a:ext cx="813905" cy="1436753"/>
          </a:xfrm>
          <a:prstGeom prst="rect">
            <a:avLst/>
          </a:prstGeom>
        </p:spPr>
        <p:txBody>
          <a:bodyPr anchor="t" rtlCol="false" tIns="0" lIns="0" bIns="0" rIns="0">
            <a:spAutoFit/>
          </a:bodyPr>
          <a:lstStyle/>
          <a:p>
            <a:pPr algn="ctr">
              <a:lnSpc>
                <a:spcPts val="11711"/>
              </a:lnSpc>
            </a:pPr>
            <a:r>
              <a:rPr lang="en-US" b="true" sz="8365">
                <a:solidFill>
                  <a:srgbClr val="242424"/>
                </a:solidFill>
                <a:latin typeface="Canva Sans Bold"/>
                <a:ea typeface="Canva Sans Bold"/>
                <a:cs typeface="Canva Sans Bold"/>
                <a:sym typeface="Canva Sans Bold"/>
              </a:rPr>
              <a:t>O</a:t>
            </a:r>
          </a:p>
        </p:txBody>
      </p:sp>
      <p:sp>
        <p:nvSpPr>
          <p:cNvPr name="AutoShape 26" id="26"/>
          <p:cNvSpPr/>
          <p:nvPr/>
        </p:nvSpPr>
        <p:spPr>
          <a:xfrm flipH="true">
            <a:off x="4142035" y="2509885"/>
            <a:ext cx="0" cy="7361249"/>
          </a:xfrm>
          <a:prstGeom prst="line">
            <a:avLst/>
          </a:prstGeom>
          <a:ln cap="flat" w="28575">
            <a:solidFill>
              <a:srgbClr val="000000"/>
            </a:solidFill>
            <a:prstDash val="lgDash"/>
            <a:headEnd type="none" len="sm" w="sm"/>
            <a:tailEnd type="none" len="sm" w="sm"/>
          </a:ln>
        </p:spPr>
      </p:sp>
      <p:sp>
        <p:nvSpPr>
          <p:cNvPr name="AutoShape 27" id="27"/>
          <p:cNvSpPr/>
          <p:nvPr/>
        </p:nvSpPr>
        <p:spPr>
          <a:xfrm>
            <a:off x="14193801" y="2243884"/>
            <a:ext cx="0" cy="7456749"/>
          </a:xfrm>
          <a:prstGeom prst="line">
            <a:avLst/>
          </a:prstGeom>
          <a:ln cap="flat" w="28575">
            <a:solidFill>
              <a:srgbClr val="000000"/>
            </a:solidFill>
            <a:prstDash val="lgDash"/>
            <a:headEnd type="none" len="sm" w="sm"/>
            <a:tailEnd type="none" len="sm" w="sm"/>
          </a:ln>
        </p:spPr>
      </p:sp>
      <p:sp>
        <p:nvSpPr>
          <p:cNvPr name="Freeform 28" id="28"/>
          <p:cNvSpPr/>
          <p:nvPr/>
        </p:nvSpPr>
        <p:spPr>
          <a:xfrm flipH="false" flipV="false" rot="0">
            <a:off x="1560628" y="8114396"/>
            <a:ext cx="1805119" cy="1707782"/>
          </a:xfrm>
          <a:custGeom>
            <a:avLst/>
            <a:gdLst/>
            <a:ahLst/>
            <a:cxnLst/>
            <a:rect r="r" b="b" t="t" l="l"/>
            <a:pathLst>
              <a:path h="1707782" w="1805119">
                <a:moveTo>
                  <a:pt x="0" y="0"/>
                </a:moveTo>
                <a:lnTo>
                  <a:pt x="1805120" y="0"/>
                </a:lnTo>
                <a:lnTo>
                  <a:pt x="1805120" y="1707781"/>
                </a:lnTo>
                <a:lnTo>
                  <a:pt x="0" y="1707781"/>
                </a:lnTo>
                <a:lnTo>
                  <a:pt x="0" y="0"/>
                </a:lnTo>
                <a:close/>
              </a:path>
            </a:pathLst>
          </a:custGeom>
          <a:blipFill>
            <a:blip r:embed="rId6"/>
            <a:stretch>
              <a:fillRect l="-10229" t="-11337" r="-7306" b="-12356"/>
            </a:stretch>
          </a:blipFill>
        </p:spPr>
      </p:sp>
      <p:sp>
        <p:nvSpPr>
          <p:cNvPr name="TextBox 29" id="29"/>
          <p:cNvSpPr txBox="true"/>
          <p:nvPr/>
        </p:nvSpPr>
        <p:spPr>
          <a:xfrm rot="0">
            <a:off x="7476200" y="5555920"/>
            <a:ext cx="3452251" cy="1252983"/>
          </a:xfrm>
          <a:prstGeom prst="rect">
            <a:avLst/>
          </a:prstGeom>
        </p:spPr>
        <p:txBody>
          <a:bodyPr anchor="t" rtlCol="false" tIns="0" lIns="0" bIns="0" rIns="0">
            <a:spAutoFit/>
          </a:bodyPr>
          <a:lstStyle/>
          <a:p>
            <a:pPr algn="ctr">
              <a:lnSpc>
                <a:spcPts val="10212"/>
              </a:lnSpc>
            </a:pPr>
            <a:r>
              <a:rPr lang="en-US" b="true" sz="7294">
                <a:solidFill>
                  <a:srgbClr val="FFFCF4"/>
                </a:solidFill>
                <a:latin typeface="Canva Sans Bold"/>
                <a:ea typeface="Canva Sans Bold"/>
                <a:cs typeface="Canva Sans Bold"/>
                <a:sym typeface="Canva Sans Bold"/>
              </a:rPr>
              <a:t>SWOT</a:t>
            </a:r>
          </a:p>
        </p:txBody>
      </p:sp>
      <p:sp>
        <p:nvSpPr>
          <p:cNvPr name="TextBox 30" id="30"/>
          <p:cNvSpPr txBox="true"/>
          <p:nvPr/>
        </p:nvSpPr>
        <p:spPr>
          <a:xfrm rot="0">
            <a:off x="4179174" y="4066709"/>
            <a:ext cx="752412" cy="1436753"/>
          </a:xfrm>
          <a:prstGeom prst="rect">
            <a:avLst/>
          </a:prstGeom>
        </p:spPr>
        <p:txBody>
          <a:bodyPr anchor="t" rtlCol="false" tIns="0" lIns="0" bIns="0" rIns="0">
            <a:spAutoFit/>
          </a:bodyPr>
          <a:lstStyle/>
          <a:p>
            <a:pPr algn="ctr">
              <a:lnSpc>
                <a:spcPts val="11711"/>
              </a:lnSpc>
            </a:pPr>
            <a:r>
              <a:rPr lang="en-US" b="true" sz="8365">
                <a:solidFill>
                  <a:srgbClr val="242424"/>
                </a:solidFill>
                <a:latin typeface="Canva Sans Bold"/>
                <a:ea typeface="Canva Sans Bold"/>
                <a:cs typeface="Canva Sans Bold"/>
                <a:sym typeface="Canva Sans Bold"/>
              </a:rPr>
              <a:t>S</a:t>
            </a:r>
          </a:p>
        </p:txBody>
      </p:sp>
      <p:sp>
        <p:nvSpPr>
          <p:cNvPr name="TextBox 31" id="31"/>
          <p:cNvSpPr txBox="true"/>
          <p:nvPr/>
        </p:nvSpPr>
        <p:spPr>
          <a:xfrm rot="0">
            <a:off x="13433526" y="6699565"/>
            <a:ext cx="740674" cy="1436753"/>
          </a:xfrm>
          <a:prstGeom prst="rect">
            <a:avLst/>
          </a:prstGeom>
        </p:spPr>
        <p:txBody>
          <a:bodyPr anchor="t" rtlCol="false" tIns="0" lIns="0" bIns="0" rIns="0">
            <a:spAutoFit/>
          </a:bodyPr>
          <a:lstStyle/>
          <a:p>
            <a:pPr algn="ctr">
              <a:lnSpc>
                <a:spcPts val="11711"/>
              </a:lnSpc>
            </a:pPr>
            <a:r>
              <a:rPr lang="en-US" b="true" sz="8365">
                <a:solidFill>
                  <a:srgbClr val="242424"/>
                </a:solidFill>
                <a:latin typeface="Canva Sans Bold"/>
                <a:ea typeface="Canva Sans Bold"/>
                <a:cs typeface="Canva Sans Bold"/>
                <a:sym typeface="Canva Sans Bold"/>
              </a:rPr>
              <a:t>T</a:t>
            </a:r>
          </a:p>
        </p:txBody>
      </p:sp>
      <p:sp>
        <p:nvSpPr>
          <p:cNvPr name="TextBox 32" id="32"/>
          <p:cNvSpPr txBox="true"/>
          <p:nvPr/>
        </p:nvSpPr>
        <p:spPr>
          <a:xfrm rot="0">
            <a:off x="4954438" y="3756965"/>
            <a:ext cx="3157942" cy="2199115"/>
          </a:xfrm>
          <a:prstGeom prst="rect">
            <a:avLst/>
          </a:prstGeom>
        </p:spPr>
        <p:txBody>
          <a:bodyPr anchor="t" rtlCol="false" tIns="0" lIns="0" bIns="0" rIns="0">
            <a:spAutoFit/>
          </a:bodyPr>
          <a:lstStyle/>
          <a:p>
            <a:pPr algn="l" marL="429453" indent="-214726" lvl="1">
              <a:lnSpc>
                <a:spcPts val="2546"/>
              </a:lnSpc>
              <a:buFont typeface="Arial"/>
              <a:buChar char="•"/>
            </a:pPr>
            <a:r>
              <a:rPr lang="en-US" sz="1989">
                <a:solidFill>
                  <a:srgbClr val="FFFCF4"/>
                </a:solidFill>
                <a:latin typeface="Canva Sans"/>
                <a:ea typeface="Canva Sans"/>
                <a:cs typeface="Canva Sans"/>
                <a:sym typeface="Canva Sans"/>
              </a:rPr>
              <a:t>Connects startups and investors</a:t>
            </a:r>
          </a:p>
          <a:p>
            <a:pPr algn="l" marL="429453" indent="-214726" lvl="1">
              <a:lnSpc>
                <a:spcPts val="2546"/>
              </a:lnSpc>
              <a:buFont typeface="Arial"/>
              <a:buChar char="•"/>
            </a:pPr>
            <a:r>
              <a:rPr lang="en-US" sz="1989">
                <a:solidFill>
                  <a:srgbClr val="FFFCF4"/>
                </a:solidFill>
                <a:latin typeface="Canva Sans"/>
                <a:ea typeface="Canva Sans"/>
                <a:cs typeface="Canva Sans"/>
                <a:sym typeface="Canva Sans"/>
              </a:rPr>
              <a:t>Ai-driven insights for better decision-making</a:t>
            </a:r>
          </a:p>
          <a:p>
            <a:pPr algn="l" marL="429453" indent="-214726" lvl="1">
              <a:lnSpc>
                <a:spcPts val="2546"/>
              </a:lnSpc>
              <a:buFont typeface="Arial"/>
              <a:buChar char="•"/>
            </a:pPr>
            <a:r>
              <a:rPr lang="en-US" sz="1989">
                <a:solidFill>
                  <a:srgbClr val="FFFCF4"/>
                </a:solidFill>
                <a:latin typeface="Canva Sans"/>
                <a:ea typeface="Canva Sans"/>
                <a:cs typeface="Canva Sans"/>
                <a:sym typeface="Canva Sans"/>
              </a:rPr>
              <a:t>Helps startups plan effectively </a:t>
            </a:r>
          </a:p>
        </p:txBody>
      </p:sp>
      <p:sp>
        <p:nvSpPr>
          <p:cNvPr name="TextBox 33" id="33"/>
          <p:cNvSpPr txBox="true"/>
          <p:nvPr/>
        </p:nvSpPr>
        <p:spPr>
          <a:xfrm rot="0">
            <a:off x="10433523" y="3944033"/>
            <a:ext cx="3123226" cy="1941830"/>
          </a:xfrm>
          <a:prstGeom prst="rect">
            <a:avLst/>
          </a:prstGeom>
        </p:spPr>
        <p:txBody>
          <a:bodyPr anchor="t" rtlCol="false" tIns="0" lIns="0" bIns="0" rIns="0">
            <a:spAutoFit/>
          </a:bodyPr>
          <a:lstStyle/>
          <a:p>
            <a:pPr algn="l" marL="431801" indent="-215900" lvl="1">
              <a:lnSpc>
                <a:spcPts val="2560"/>
              </a:lnSpc>
              <a:buFont typeface="Arial"/>
              <a:buChar char="•"/>
            </a:pPr>
            <a:r>
              <a:rPr lang="en-US" sz="2000">
                <a:solidFill>
                  <a:srgbClr val="FFFCF4"/>
                </a:solidFill>
                <a:latin typeface="Canva Sans"/>
                <a:ea typeface="Canva Sans"/>
                <a:cs typeface="Canva Sans"/>
                <a:sym typeface="Canva Sans"/>
              </a:rPr>
              <a:t>Meeting the rising demand for funding solutions.</a:t>
            </a:r>
          </a:p>
          <a:p>
            <a:pPr algn="l" marL="431801" indent="-215900" lvl="1">
              <a:lnSpc>
                <a:spcPts val="2560"/>
              </a:lnSpc>
              <a:buFont typeface="Arial"/>
              <a:buChar char="•"/>
            </a:pPr>
            <a:r>
              <a:rPr lang="en-US" sz="2000">
                <a:solidFill>
                  <a:srgbClr val="FFFCF4"/>
                </a:solidFill>
                <a:latin typeface="Canva Sans"/>
                <a:ea typeface="Canva Sans"/>
                <a:cs typeface="Canva Sans"/>
                <a:sym typeface="Canva Sans"/>
              </a:rPr>
              <a:t>Partnerships with banks and other financial institutions.</a:t>
            </a:r>
          </a:p>
        </p:txBody>
      </p:sp>
      <p:sp>
        <p:nvSpPr>
          <p:cNvPr name="TextBox 34" id="34"/>
          <p:cNvSpPr txBox="true"/>
          <p:nvPr/>
        </p:nvSpPr>
        <p:spPr>
          <a:xfrm rot="0">
            <a:off x="5017676" y="6683666"/>
            <a:ext cx="3250123" cy="1941830"/>
          </a:xfrm>
          <a:prstGeom prst="rect">
            <a:avLst/>
          </a:prstGeom>
        </p:spPr>
        <p:txBody>
          <a:bodyPr anchor="t" rtlCol="false" tIns="0" lIns="0" bIns="0" rIns="0">
            <a:spAutoFit/>
          </a:bodyPr>
          <a:lstStyle/>
          <a:p>
            <a:pPr algn="l" marL="431801" indent="-215900" lvl="1">
              <a:lnSpc>
                <a:spcPts val="2560"/>
              </a:lnSpc>
              <a:buFont typeface="Arial"/>
              <a:buChar char="•"/>
            </a:pPr>
            <a:r>
              <a:rPr lang="en-US" sz="2000">
                <a:solidFill>
                  <a:srgbClr val="FFFCF4"/>
                </a:solidFill>
                <a:latin typeface="Canva Sans"/>
                <a:ea typeface="Canva Sans"/>
                <a:cs typeface="Canva Sans"/>
                <a:sym typeface="Canva Sans"/>
              </a:rPr>
              <a:t>Earning credibility among users.</a:t>
            </a:r>
          </a:p>
          <a:p>
            <a:pPr algn="l" marL="431801" indent="-215900" lvl="1">
              <a:lnSpc>
                <a:spcPts val="2560"/>
              </a:lnSpc>
              <a:buFont typeface="Arial"/>
              <a:buChar char="•"/>
            </a:pPr>
            <a:r>
              <a:rPr lang="en-US" sz="2000">
                <a:solidFill>
                  <a:srgbClr val="FFFCF4"/>
                </a:solidFill>
                <a:latin typeface="Canva Sans"/>
                <a:ea typeface="Canva Sans"/>
                <a:cs typeface="Canva Sans"/>
                <a:sym typeface="Canva Sans"/>
              </a:rPr>
              <a:t>Compliance  with financial laws</a:t>
            </a:r>
          </a:p>
          <a:p>
            <a:pPr algn="l" marL="431801" indent="-215900" lvl="1">
              <a:lnSpc>
                <a:spcPts val="2560"/>
              </a:lnSpc>
              <a:buFont typeface="Arial"/>
              <a:buChar char="•"/>
            </a:pPr>
            <a:r>
              <a:rPr lang="en-US" sz="2000">
                <a:solidFill>
                  <a:srgbClr val="FFFCF4"/>
                </a:solidFill>
                <a:latin typeface="Canva Sans"/>
                <a:ea typeface="Canva Sans"/>
                <a:cs typeface="Canva Sans"/>
                <a:sym typeface="Canva Sans"/>
              </a:rPr>
              <a:t>Highly accurate data needed for reliability. </a:t>
            </a:r>
          </a:p>
        </p:txBody>
      </p:sp>
      <p:sp>
        <p:nvSpPr>
          <p:cNvPr name="TextBox 35" id="35"/>
          <p:cNvSpPr txBox="true"/>
          <p:nvPr/>
        </p:nvSpPr>
        <p:spPr>
          <a:xfrm rot="0">
            <a:off x="10607376" y="6693191"/>
            <a:ext cx="3116318" cy="1921852"/>
          </a:xfrm>
          <a:prstGeom prst="rect">
            <a:avLst/>
          </a:prstGeom>
        </p:spPr>
        <p:txBody>
          <a:bodyPr anchor="t" rtlCol="false" tIns="0" lIns="0" bIns="0" rIns="0">
            <a:spAutoFit/>
          </a:bodyPr>
          <a:lstStyle/>
          <a:p>
            <a:pPr algn="l" marL="529140" indent="-264570" lvl="1">
              <a:lnSpc>
                <a:spcPts val="3137"/>
              </a:lnSpc>
              <a:buFont typeface="Arial"/>
              <a:buChar char="•"/>
            </a:pPr>
            <a:r>
              <a:rPr lang="en-US" sz="2450">
                <a:solidFill>
                  <a:srgbClr val="FFFCF4"/>
                </a:solidFill>
                <a:latin typeface="Canva Sans"/>
                <a:ea typeface="Canva Sans"/>
                <a:cs typeface="Canva Sans"/>
                <a:sym typeface="Canva Sans"/>
              </a:rPr>
              <a:t>Competition from other fintech apps.</a:t>
            </a:r>
          </a:p>
          <a:p>
            <a:pPr algn="l" marL="529140" indent="-264570" lvl="1">
              <a:lnSpc>
                <a:spcPts val="3137"/>
              </a:lnSpc>
              <a:buFont typeface="Arial"/>
              <a:buChar char="•"/>
            </a:pPr>
            <a:r>
              <a:rPr lang="en-US" sz="2450">
                <a:solidFill>
                  <a:srgbClr val="FFFCF4"/>
                </a:solidFill>
                <a:latin typeface="Canva Sans"/>
                <a:ea typeface="Canva Sans"/>
                <a:cs typeface="Canva Sans"/>
                <a:sym typeface="Canva Sans"/>
              </a:rPr>
              <a:t>Risk of data breaches.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836" t="-3826" r="-3486" b="-3476"/>
            </a:stretch>
          </a:blipFill>
        </p:spPr>
      </p:sp>
      <p:grpSp>
        <p:nvGrpSpPr>
          <p:cNvPr name="Group 3" id="3"/>
          <p:cNvGrpSpPr/>
          <p:nvPr/>
        </p:nvGrpSpPr>
        <p:grpSpPr>
          <a:xfrm rot="0">
            <a:off x="379639" y="302078"/>
            <a:ext cx="16975800" cy="827400"/>
            <a:chOff x="0" y="0"/>
            <a:chExt cx="22634400" cy="1103200"/>
          </a:xfrm>
        </p:grpSpPr>
        <p:sp>
          <p:nvSpPr>
            <p:cNvPr name="Freeform 4" id="4"/>
            <p:cNvSpPr/>
            <p:nvPr/>
          </p:nvSpPr>
          <p:spPr>
            <a:xfrm flipH="false" flipV="false" rot="0">
              <a:off x="0" y="0"/>
              <a:ext cx="22634400" cy="1103200"/>
            </a:xfrm>
            <a:custGeom>
              <a:avLst/>
              <a:gdLst/>
              <a:ahLst/>
              <a:cxnLst/>
              <a:rect r="r" b="b" t="t" l="l"/>
              <a:pathLst>
                <a:path h="1103200" w="22634400">
                  <a:moveTo>
                    <a:pt x="0" y="0"/>
                  </a:moveTo>
                  <a:lnTo>
                    <a:pt x="22634400" y="0"/>
                  </a:lnTo>
                  <a:lnTo>
                    <a:pt x="22634400" y="1103200"/>
                  </a:lnTo>
                  <a:lnTo>
                    <a:pt x="0" y="1103200"/>
                  </a:lnTo>
                  <a:close/>
                </a:path>
              </a:pathLst>
            </a:custGeom>
            <a:solidFill>
              <a:srgbClr val="000000">
                <a:alpha val="0"/>
              </a:srgbClr>
            </a:solidFill>
          </p:spPr>
        </p:sp>
        <p:sp>
          <p:nvSpPr>
            <p:cNvPr name="TextBox 5" id="5"/>
            <p:cNvSpPr txBox="true"/>
            <p:nvPr/>
          </p:nvSpPr>
          <p:spPr>
            <a:xfrm>
              <a:off x="0" y="38100"/>
              <a:ext cx="22634400" cy="1065100"/>
            </a:xfrm>
            <a:prstGeom prst="rect">
              <a:avLst/>
            </a:prstGeom>
          </p:spPr>
          <p:txBody>
            <a:bodyPr anchor="t" rtlCol="false" tIns="0" lIns="0" bIns="0" rIns="0"/>
            <a:lstStyle/>
            <a:p>
              <a:pPr algn="l">
                <a:lnSpc>
                  <a:spcPts val="5184"/>
                </a:lnSpc>
              </a:pPr>
              <a:r>
                <a:rPr lang="en-US" b="true" sz="4800">
                  <a:solidFill>
                    <a:srgbClr val="000000"/>
                  </a:solidFill>
                  <a:latin typeface="Arimo Bold"/>
                  <a:ea typeface="Arimo Bold"/>
                  <a:cs typeface="Arimo Bold"/>
                  <a:sym typeface="Arimo Bold"/>
                </a:rPr>
                <a:t>Implementation/Prototype/Use Case Diagram (screenshots) </a:t>
              </a:r>
            </a:p>
          </p:txBody>
        </p:sp>
      </p:grpSp>
      <p:sp>
        <p:nvSpPr>
          <p:cNvPr name="Freeform 6" id="6"/>
          <p:cNvSpPr/>
          <p:nvPr/>
        </p:nvSpPr>
        <p:spPr>
          <a:xfrm flipH="false" flipV="false" rot="0">
            <a:off x="657149" y="2492720"/>
            <a:ext cx="8614310" cy="5103252"/>
          </a:xfrm>
          <a:custGeom>
            <a:avLst/>
            <a:gdLst/>
            <a:ahLst/>
            <a:cxnLst/>
            <a:rect r="r" b="b" t="t" l="l"/>
            <a:pathLst>
              <a:path h="5103252" w="8614310">
                <a:moveTo>
                  <a:pt x="0" y="0"/>
                </a:moveTo>
                <a:lnTo>
                  <a:pt x="8614310" y="0"/>
                </a:lnTo>
                <a:lnTo>
                  <a:pt x="8614310" y="5103252"/>
                </a:lnTo>
                <a:lnTo>
                  <a:pt x="0" y="5103252"/>
                </a:lnTo>
                <a:lnTo>
                  <a:pt x="0" y="0"/>
                </a:lnTo>
                <a:close/>
              </a:path>
            </a:pathLst>
          </a:custGeom>
          <a:blipFill>
            <a:blip r:embed="rId4"/>
            <a:stretch>
              <a:fillRect l="0" t="0" r="-1267" b="0"/>
            </a:stretch>
          </a:blipFill>
        </p:spPr>
      </p:sp>
      <p:sp>
        <p:nvSpPr>
          <p:cNvPr name="Freeform 7" id="7"/>
          <p:cNvSpPr/>
          <p:nvPr/>
        </p:nvSpPr>
        <p:spPr>
          <a:xfrm flipH="false" flipV="false" rot="0">
            <a:off x="6755342" y="8175360"/>
            <a:ext cx="2677415" cy="1662436"/>
          </a:xfrm>
          <a:custGeom>
            <a:avLst/>
            <a:gdLst/>
            <a:ahLst/>
            <a:cxnLst/>
            <a:rect r="r" b="b" t="t" l="l"/>
            <a:pathLst>
              <a:path h="1662436" w="2677415">
                <a:moveTo>
                  <a:pt x="0" y="0"/>
                </a:moveTo>
                <a:lnTo>
                  <a:pt x="2677415" y="0"/>
                </a:lnTo>
                <a:lnTo>
                  <a:pt x="2677415" y="1662436"/>
                </a:lnTo>
                <a:lnTo>
                  <a:pt x="0" y="1662436"/>
                </a:lnTo>
                <a:lnTo>
                  <a:pt x="0" y="0"/>
                </a:lnTo>
                <a:close/>
              </a:path>
            </a:pathLst>
          </a:custGeom>
          <a:blipFill>
            <a:blip r:embed="rId5"/>
            <a:stretch>
              <a:fillRect l="0" t="0" r="0" b="0"/>
            </a:stretch>
          </a:blipFill>
        </p:spPr>
      </p:sp>
      <p:sp>
        <p:nvSpPr>
          <p:cNvPr name="Freeform 8" id="8"/>
          <p:cNvSpPr/>
          <p:nvPr/>
        </p:nvSpPr>
        <p:spPr>
          <a:xfrm flipH="false" flipV="false" rot="0">
            <a:off x="9502569" y="6502908"/>
            <a:ext cx="8418666" cy="2888715"/>
          </a:xfrm>
          <a:custGeom>
            <a:avLst/>
            <a:gdLst/>
            <a:ahLst/>
            <a:cxnLst/>
            <a:rect r="r" b="b" t="t" l="l"/>
            <a:pathLst>
              <a:path h="2888715" w="8418666">
                <a:moveTo>
                  <a:pt x="0" y="0"/>
                </a:moveTo>
                <a:lnTo>
                  <a:pt x="8418665" y="0"/>
                </a:lnTo>
                <a:lnTo>
                  <a:pt x="8418665" y="2888714"/>
                </a:lnTo>
                <a:lnTo>
                  <a:pt x="0" y="2888714"/>
                </a:lnTo>
                <a:lnTo>
                  <a:pt x="0" y="0"/>
                </a:lnTo>
                <a:close/>
              </a:path>
            </a:pathLst>
          </a:custGeom>
          <a:blipFill>
            <a:blip r:embed="rId6"/>
            <a:stretch>
              <a:fillRect l="0" t="-40003" r="-39875" b="-69422"/>
            </a:stretch>
          </a:blipFill>
        </p:spPr>
      </p:sp>
      <p:grpSp>
        <p:nvGrpSpPr>
          <p:cNvPr name="Group 9" id="9"/>
          <p:cNvGrpSpPr/>
          <p:nvPr/>
        </p:nvGrpSpPr>
        <p:grpSpPr>
          <a:xfrm rot="0">
            <a:off x="9867037" y="1674774"/>
            <a:ext cx="7916872" cy="620762"/>
            <a:chOff x="0" y="0"/>
            <a:chExt cx="2085102" cy="163493"/>
          </a:xfrm>
        </p:grpSpPr>
        <p:sp>
          <p:nvSpPr>
            <p:cNvPr name="Freeform 10" id="10"/>
            <p:cNvSpPr/>
            <p:nvPr/>
          </p:nvSpPr>
          <p:spPr>
            <a:xfrm flipH="false" flipV="false" rot="0">
              <a:off x="0" y="0"/>
              <a:ext cx="2085102" cy="163493"/>
            </a:xfrm>
            <a:custGeom>
              <a:avLst/>
              <a:gdLst/>
              <a:ahLst/>
              <a:cxnLst/>
              <a:rect r="r" b="b" t="t" l="l"/>
              <a:pathLst>
                <a:path h="163493" w="2085102">
                  <a:moveTo>
                    <a:pt x="0" y="0"/>
                  </a:moveTo>
                  <a:lnTo>
                    <a:pt x="2085102" y="0"/>
                  </a:lnTo>
                  <a:lnTo>
                    <a:pt x="2085102" y="163493"/>
                  </a:lnTo>
                  <a:lnTo>
                    <a:pt x="0" y="163493"/>
                  </a:lnTo>
                  <a:close/>
                </a:path>
              </a:pathLst>
            </a:custGeom>
            <a:solidFill>
              <a:srgbClr val="FFFCF4"/>
            </a:solidFill>
          </p:spPr>
        </p:sp>
        <p:sp>
          <p:nvSpPr>
            <p:cNvPr name="TextBox 11" id="11"/>
            <p:cNvSpPr txBox="true"/>
            <p:nvPr/>
          </p:nvSpPr>
          <p:spPr>
            <a:xfrm>
              <a:off x="0" y="-28575"/>
              <a:ext cx="2085102" cy="192068"/>
            </a:xfrm>
            <a:prstGeom prst="rect">
              <a:avLst/>
            </a:prstGeom>
          </p:spPr>
          <p:txBody>
            <a:bodyPr anchor="ctr" rtlCol="false" tIns="50800" lIns="50800" bIns="50800" rIns="50800"/>
            <a:lstStyle/>
            <a:p>
              <a:pPr algn="ctr">
                <a:lnSpc>
                  <a:spcPts val="1916"/>
                </a:lnSpc>
              </a:pPr>
            </a:p>
          </p:txBody>
        </p:sp>
      </p:grpSp>
      <p:sp>
        <p:nvSpPr>
          <p:cNvPr name="Freeform 12" id="12"/>
          <p:cNvSpPr/>
          <p:nvPr/>
        </p:nvSpPr>
        <p:spPr>
          <a:xfrm flipH="false" flipV="false" rot="0">
            <a:off x="9362946" y="2414278"/>
            <a:ext cx="8925054" cy="3001523"/>
          </a:xfrm>
          <a:custGeom>
            <a:avLst/>
            <a:gdLst/>
            <a:ahLst/>
            <a:cxnLst/>
            <a:rect r="r" b="b" t="t" l="l"/>
            <a:pathLst>
              <a:path h="3001523" w="8925054">
                <a:moveTo>
                  <a:pt x="0" y="0"/>
                </a:moveTo>
                <a:lnTo>
                  <a:pt x="8925054" y="0"/>
                </a:lnTo>
                <a:lnTo>
                  <a:pt x="8925054" y="3001523"/>
                </a:lnTo>
                <a:lnTo>
                  <a:pt x="0" y="3001523"/>
                </a:lnTo>
                <a:lnTo>
                  <a:pt x="0" y="0"/>
                </a:lnTo>
                <a:close/>
              </a:path>
            </a:pathLst>
          </a:custGeom>
          <a:blipFill>
            <a:blip r:embed="rId7"/>
            <a:stretch>
              <a:fillRect l="0" t="-10585" r="0" b="-10585"/>
            </a:stretch>
          </a:blipFill>
        </p:spPr>
      </p:sp>
      <p:sp>
        <p:nvSpPr>
          <p:cNvPr name="Freeform 13" id="13"/>
          <p:cNvSpPr/>
          <p:nvPr/>
        </p:nvSpPr>
        <p:spPr>
          <a:xfrm flipH="false" flipV="false" rot="0">
            <a:off x="3248147" y="8182492"/>
            <a:ext cx="3405615" cy="1655304"/>
          </a:xfrm>
          <a:custGeom>
            <a:avLst/>
            <a:gdLst/>
            <a:ahLst/>
            <a:cxnLst/>
            <a:rect r="r" b="b" t="t" l="l"/>
            <a:pathLst>
              <a:path h="1655304" w="3405615">
                <a:moveTo>
                  <a:pt x="0" y="0"/>
                </a:moveTo>
                <a:lnTo>
                  <a:pt x="3405614" y="0"/>
                </a:lnTo>
                <a:lnTo>
                  <a:pt x="3405614" y="1655304"/>
                </a:lnTo>
                <a:lnTo>
                  <a:pt x="0" y="1655304"/>
                </a:lnTo>
                <a:lnTo>
                  <a:pt x="0" y="0"/>
                </a:lnTo>
                <a:close/>
              </a:path>
            </a:pathLst>
          </a:custGeom>
          <a:blipFill>
            <a:blip r:embed="rId8"/>
            <a:stretch>
              <a:fillRect l="0" t="0" r="0" b="0"/>
            </a:stretch>
          </a:blipFill>
        </p:spPr>
      </p:sp>
      <p:grpSp>
        <p:nvGrpSpPr>
          <p:cNvPr name="Group 14" id="14"/>
          <p:cNvGrpSpPr/>
          <p:nvPr/>
        </p:nvGrpSpPr>
        <p:grpSpPr>
          <a:xfrm rot="0">
            <a:off x="1227128" y="1603978"/>
            <a:ext cx="7916872" cy="620762"/>
            <a:chOff x="0" y="0"/>
            <a:chExt cx="2085102" cy="163493"/>
          </a:xfrm>
        </p:grpSpPr>
        <p:sp>
          <p:nvSpPr>
            <p:cNvPr name="Freeform 15" id="15"/>
            <p:cNvSpPr/>
            <p:nvPr/>
          </p:nvSpPr>
          <p:spPr>
            <a:xfrm flipH="false" flipV="false" rot="0">
              <a:off x="0" y="0"/>
              <a:ext cx="2085102" cy="163493"/>
            </a:xfrm>
            <a:custGeom>
              <a:avLst/>
              <a:gdLst/>
              <a:ahLst/>
              <a:cxnLst/>
              <a:rect r="r" b="b" t="t" l="l"/>
              <a:pathLst>
                <a:path h="163493" w="2085102">
                  <a:moveTo>
                    <a:pt x="0" y="0"/>
                  </a:moveTo>
                  <a:lnTo>
                    <a:pt x="2085102" y="0"/>
                  </a:lnTo>
                  <a:lnTo>
                    <a:pt x="2085102" y="163493"/>
                  </a:lnTo>
                  <a:lnTo>
                    <a:pt x="0" y="163493"/>
                  </a:lnTo>
                  <a:close/>
                </a:path>
              </a:pathLst>
            </a:custGeom>
            <a:solidFill>
              <a:srgbClr val="FFFCF4"/>
            </a:solidFill>
          </p:spPr>
        </p:sp>
        <p:sp>
          <p:nvSpPr>
            <p:cNvPr name="TextBox 16" id="16"/>
            <p:cNvSpPr txBox="true"/>
            <p:nvPr/>
          </p:nvSpPr>
          <p:spPr>
            <a:xfrm>
              <a:off x="0" y="-28575"/>
              <a:ext cx="2085102" cy="192068"/>
            </a:xfrm>
            <a:prstGeom prst="rect">
              <a:avLst/>
            </a:prstGeom>
          </p:spPr>
          <p:txBody>
            <a:bodyPr anchor="ctr" rtlCol="false" tIns="50800" lIns="50800" bIns="50800" rIns="50800"/>
            <a:lstStyle/>
            <a:p>
              <a:pPr algn="ctr">
                <a:lnSpc>
                  <a:spcPts val="1916"/>
                </a:lnSpc>
              </a:pPr>
            </a:p>
          </p:txBody>
        </p:sp>
      </p:grpSp>
      <p:sp>
        <p:nvSpPr>
          <p:cNvPr name="Freeform 17" id="17"/>
          <p:cNvSpPr/>
          <p:nvPr/>
        </p:nvSpPr>
        <p:spPr>
          <a:xfrm flipH="false" flipV="false" rot="0">
            <a:off x="198686" y="8182492"/>
            <a:ext cx="2947880" cy="1650813"/>
          </a:xfrm>
          <a:custGeom>
            <a:avLst/>
            <a:gdLst/>
            <a:ahLst/>
            <a:cxnLst/>
            <a:rect r="r" b="b" t="t" l="l"/>
            <a:pathLst>
              <a:path h="1650813" w="2947880">
                <a:moveTo>
                  <a:pt x="0" y="0"/>
                </a:moveTo>
                <a:lnTo>
                  <a:pt x="2947880" y="0"/>
                </a:lnTo>
                <a:lnTo>
                  <a:pt x="2947880" y="1650813"/>
                </a:lnTo>
                <a:lnTo>
                  <a:pt x="0" y="1650813"/>
                </a:lnTo>
                <a:lnTo>
                  <a:pt x="0" y="0"/>
                </a:lnTo>
                <a:close/>
              </a:path>
            </a:pathLst>
          </a:custGeom>
          <a:blipFill>
            <a:blip r:embed="rId9"/>
            <a:stretch>
              <a:fillRect l="0" t="0" r="0" b="0"/>
            </a:stretch>
          </a:blipFill>
        </p:spPr>
      </p:sp>
      <p:sp>
        <p:nvSpPr>
          <p:cNvPr name="TextBox 18" id="18"/>
          <p:cNvSpPr txBox="true"/>
          <p:nvPr/>
        </p:nvSpPr>
        <p:spPr>
          <a:xfrm rot="0">
            <a:off x="3703007" y="1608099"/>
            <a:ext cx="2522594" cy="545846"/>
          </a:xfrm>
          <a:prstGeom prst="rect">
            <a:avLst/>
          </a:prstGeom>
        </p:spPr>
        <p:txBody>
          <a:bodyPr anchor="t" rtlCol="false" tIns="0" lIns="0" bIns="0" rIns="0">
            <a:spAutoFit/>
          </a:bodyPr>
          <a:lstStyle/>
          <a:p>
            <a:pPr algn="ctr">
              <a:lnSpc>
                <a:spcPts val="4406"/>
              </a:lnSpc>
              <a:spcBef>
                <a:spcPct val="0"/>
              </a:spcBef>
            </a:pPr>
            <a:r>
              <a:rPr lang="en-US" b="true" sz="3147">
                <a:solidFill>
                  <a:srgbClr val="000000"/>
                </a:solidFill>
                <a:latin typeface="Canva Sans Bold"/>
                <a:ea typeface="Canva Sans Bold"/>
                <a:cs typeface="Canva Sans Bold"/>
                <a:sym typeface="Canva Sans Bold"/>
              </a:rPr>
              <a:t>FLOWCHART</a:t>
            </a:r>
          </a:p>
        </p:txBody>
      </p:sp>
      <p:sp>
        <p:nvSpPr>
          <p:cNvPr name="TextBox 19" id="19"/>
          <p:cNvSpPr txBox="true"/>
          <p:nvPr/>
        </p:nvSpPr>
        <p:spPr>
          <a:xfrm rot="0">
            <a:off x="657149" y="7662647"/>
            <a:ext cx="3411189" cy="373530"/>
          </a:xfrm>
          <a:prstGeom prst="rect">
            <a:avLst/>
          </a:prstGeom>
        </p:spPr>
        <p:txBody>
          <a:bodyPr anchor="t" rtlCol="false" tIns="0" lIns="0" bIns="0" rIns="0">
            <a:spAutoFit/>
          </a:bodyPr>
          <a:lstStyle/>
          <a:p>
            <a:pPr algn="ctr">
              <a:lnSpc>
                <a:spcPts val="3084"/>
              </a:lnSpc>
              <a:spcBef>
                <a:spcPct val="0"/>
              </a:spcBef>
            </a:pPr>
            <a:r>
              <a:rPr lang="en-US" b="true" sz="2203">
                <a:solidFill>
                  <a:srgbClr val="000000"/>
                </a:solidFill>
                <a:latin typeface="Canva Sans Bold"/>
                <a:ea typeface="Canva Sans Bold"/>
                <a:cs typeface="Canva Sans Bold"/>
                <a:sym typeface="Canva Sans Bold"/>
              </a:rPr>
              <a:t>PROJECT SCREENSHOTS</a:t>
            </a:r>
          </a:p>
        </p:txBody>
      </p:sp>
      <p:sp>
        <p:nvSpPr>
          <p:cNvPr name="TextBox 20" id="20"/>
          <p:cNvSpPr txBox="true"/>
          <p:nvPr/>
        </p:nvSpPr>
        <p:spPr>
          <a:xfrm rot="0">
            <a:off x="10004362" y="9524972"/>
            <a:ext cx="7916872" cy="523875"/>
          </a:xfrm>
          <a:prstGeom prst="rect">
            <a:avLst/>
          </a:prstGeom>
        </p:spPr>
        <p:txBody>
          <a:bodyPr anchor="t" rtlCol="false" tIns="0" lIns="0" bIns="0" rIns="0">
            <a:spAutoFit/>
          </a:bodyPr>
          <a:lstStyle/>
          <a:p>
            <a:pPr algn="ctr">
              <a:lnSpc>
                <a:spcPts val="2100"/>
              </a:lnSpc>
              <a:spcBef>
                <a:spcPct val="0"/>
              </a:spcBef>
            </a:pPr>
            <a:r>
              <a:rPr lang="en-US" b="true" sz="1500">
                <a:solidFill>
                  <a:srgbClr val="000000"/>
                </a:solidFill>
                <a:latin typeface="Canva Sans Bold"/>
                <a:ea typeface="Canva Sans Bold"/>
                <a:cs typeface="Canva Sans Bold"/>
                <a:sym typeface="Canva Sans Bold"/>
              </a:rPr>
              <a:t>Workflow for Document Upload, the subagents take 3 documents, Income Statement, Cash Flow Statement and Balance Sheet</a:t>
            </a:r>
          </a:p>
        </p:txBody>
      </p:sp>
      <p:sp>
        <p:nvSpPr>
          <p:cNvPr name="TextBox 21" id="21"/>
          <p:cNvSpPr txBox="true"/>
          <p:nvPr/>
        </p:nvSpPr>
        <p:spPr>
          <a:xfrm rot="0">
            <a:off x="9867037" y="5550408"/>
            <a:ext cx="7916872" cy="790575"/>
          </a:xfrm>
          <a:prstGeom prst="rect">
            <a:avLst/>
          </a:prstGeom>
        </p:spPr>
        <p:txBody>
          <a:bodyPr anchor="t" rtlCol="false" tIns="0" lIns="0" bIns="0" rIns="0">
            <a:spAutoFit/>
          </a:bodyPr>
          <a:lstStyle/>
          <a:p>
            <a:pPr algn="ctr">
              <a:lnSpc>
                <a:spcPts val="2100"/>
              </a:lnSpc>
              <a:spcBef>
                <a:spcPct val="0"/>
              </a:spcBef>
            </a:pPr>
            <a:r>
              <a:rPr lang="en-US" b="true" sz="1500">
                <a:solidFill>
                  <a:srgbClr val="000000"/>
                </a:solidFill>
                <a:latin typeface="Canva Sans Bold"/>
                <a:ea typeface="Canva Sans Bold"/>
                <a:cs typeface="Canva Sans Bold"/>
                <a:sym typeface="Canva Sans Bold"/>
              </a:rPr>
              <a:t>Workflow for Stocks and Investor Advisor, the subagent fetches data from backend, processes it and sends advisory data back to the backend so that React can fetch and display the data.</a:t>
            </a:r>
          </a:p>
        </p:txBody>
      </p:sp>
      <p:sp>
        <p:nvSpPr>
          <p:cNvPr name="TextBox 22" id="22"/>
          <p:cNvSpPr txBox="true"/>
          <p:nvPr/>
        </p:nvSpPr>
        <p:spPr>
          <a:xfrm rot="0">
            <a:off x="11100509" y="1647480"/>
            <a:ext cx="5724577" cy="621383"/>
          </a:xfrm>
          <a:prstGeom prst="rect">
            <a:avLst/>
          </a:prstGeom>
        </p:spPr>
        <p:txBody>
          <a:bodyPr anchor="t" rtlCol="false" tIns="0" lIns="0" bIns="0" rIns="0">
            <a:spAutoFit/>
          </a:bodyPr>
          <a:lstStyle/>
          <a:p>
            <a:pPr algn="ctr">
              <a:lnSpc>
                <a:spcPts val="5125"/>
              </a:lnSpc>
              <a:spcBef>
                <a:spcPct val="0"/>
              </a:spcBef>
            </a:pPr>
            <a:r>
              <a:rPr lang="en-US" b="true" sz="3661">
                <a:solidFill>
                  <a:srgbClr val="000000"/>
                </a:solidFill>
                <a:latin typeface="Canva Sans Bold"/>
                <a:ea typeface="Canva Sans Bold"/>
                <a:cs typeface="Canva Sans Bold"/>
                <a:sym typeface="Canva Sans Bold"/>
              </a:rPr>
              <a:t>INTENTS WORKFLOW</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4225" t="-4216" r="-4782" b="-4772"/>
            </a:stretch>
          </a:blipFill>
        </p:spPr>
      </p:sp>
      <p:grpSp>
        <p:nvGrpSpPr>
          <p:cNvPr name="Group 3" id="3"/>
          <p:cNvGrpSpPr/>
          <p:nvPr/>
        </p:nvGrpSpPr>
        <p:grpSpPr>
          <a:xfrm rot="0">
            <a:off x="656100" y="297370"/>
            <a:ext cx="16975800" cy="1267232"/>
            <a:chOff x="0" y="0"/>
            <a:chExt cx="22634400" cy="1689642"/>
          </a:xfrm>
        </p:grpSpPr>
        <p:sp>
          <p:nvSpPr>
            <p:cNvPr name="Freeform 4" id="4"/>
            <p:cNvSpPr/>
            <p:nvPr/>
          </p:nvSpPr>
          <p:spPr>
            <a:xfrm flipH="false" flipV="false" rot="0">
              <a:off x="0" y="0"/>
              <a:ext cx="22634400" cy="1689642"/>
            </a:xfrm>
            <a:custGeom>
              <a:avLst/>
              <a:gdLst/>
              <a:ahLst/>
              <a:cxnLst/>
              <a:rect r="r" b="b" t="t" l="l"/>
              <a:pathLst>
                <a:path h="1689642" w="22634400">
                  <a:moveTo>
                    <a:pt x="0" y="0"/>
                  </a:moveTo>
                  <a:lnTo>
                    <a:pt x="22634400" y="0"/>
                  </a:lnTo>
                  <a:lnTo>
                    <a:pt x="22634400" y="1689642"/>
                  </a:lnTo>
                  <a:lnTo>
                    <a:pt x="0" y="1689642"/>
                  </a:lnTo>
                  <a:close/>
                </a:path>
              </a:pathLst>
            </a:custGeom>
            <a:solidFill>
              <a:srgbClr val="000000">
                <a:alpha val="0"/>
              </a:srgbClr>
            </a:solidFill>
          </p:spPr>
        </p:sp>
        <p:sp>
          <p:nvSpPr>
            <p:cNvPr name="TextBox 5" id="5"/>
            <p:cNvSpPr txBox="true"/>
            <p:nvPr/>
          </p:nvSpPr>
          <p:spPr>
            <a:xfrm>
              <a:off x="0" y="38100"/>
              <a:ext cx="22634400" cy="1651542"/>
            </a:xfrm>
            <a:prstGeom prst="rect">
              <a:avLst/>
            </a:prstGeom>
          </p:spPr>
          <p:txBody>
            <a:bodyPr anchor="t" rtlCol="false" tIns="0" lIns="0" bIns="0" rIns="0"/>
            <a:lstStyle/>
            <a:p>
              <a:pPr algn="l">
                <a:lnSpc>
                  <a:spcPts val="5184"/>
                </a:lnSpc>
              </a:pPr>
              <a:r>
                <a:rPr lang="en-US" b="true" sz="4800">
                  <a:solidFill>
                    <a:srgbClr val="000000"/>
                  </a:solidFill>
                  <a:latin typeface="Arimo Bold"/>
                  <a:ea typeface="Arimo Bold"/>
                  <a:cs typeface="Arimo Bold"/>
                  <a:sym typeface="Arimo Bold"/>
                </a:rPr>
                <a:t>Uptiq Agents</a:t>
              </a:r>
            </a:p>
            <a:p>
              <a:pPr algn="l">
                <a:lnSpc>
                  <a:spcPts val="3024"/>
                </a:lnSpc>
              </a:pPr>
            </a:p>
          </p:txBody>
        </p:sp>
      </p:grpSp>
      <p:sp>
        <p:nvSpPr>
          <p:cNvPr name="AutoShape 6" id="6"/>
          <p:cNvSpPr/>
          <p:nvPr/>
        </p:nvSpPr>
        <p:spPr>
          <a:xfrm flipH="true">
            <a:off x="9634330" y="2017074"/>
            <a:ext cx="0" cy="8748800"/>
          </a:xfrm>
          <a:prstGeom prst="line">
            <a:avLst/>
          </a:prstGeom>
          <a:ln cap="flat" w="38100">
            <a:solidFill>
              <a:srgbClr val="000000"/>
            </a:solidFill>
            <a:prstDash val="solid"/>
            <a:headEnd type="none" len="sm" w="sm"/>
            <a:tailEnd type="none" len="sm" w="sm"/>
          </a:ln>
        </p:spPr>
      </p:sp>
      <p:grpSp>
        <p:nvGrpSpPr>
          <p:cNvPr name="Group 7" id="7"/>
          <p:cNvGrpSpPr/>
          <p:nvPr/>
        </p:nvGrpSpPr>
        <p:grpSpPr>
          <a:xfrm rot="0">
            <a:off x="0" y="2476301"/>
            <a:ext cx="9653380" cy="5778932"/>
            <a:chOff x="0" y="0"/>
            <a:chExt cx="12871174" cy="7705242"/>
          </a:xfrm>
        </p:grpSpPr>
        <p:sp>
          <p:nvSpPr>
            <p:cNvPr name="Freeform 8" id="8"/>
            <p:cNvSpPr/>
            <p:nvPr/>
          </p:nvSpPr>
          <p:spPr>
            <a:xfrm flipH="false" flipV="false" rot="0">
              <a:off x="0" y="1063628"/>
              <a:ext cx="5803498" cy="4894999"/>
            </a:xfrm>
            <a:custGeom>
              <a:avLst/>
              <a:gdLst/>
              <a:ahLst/>
              <a:cxnLst/>
              <a:rect r="r" b="b" t="t" l="l"/>
              <a:pathLst>
                <a:path h="4894999" w="5803498">
                  <a:moveTo>
                    <a:pt x="0" y="0"/>
                  </a:moveTo>
                  <a:lnTo>
                    <a:pt x="5803498" y="0"/>
                  </a:lnTo>
                  <a:lnTo>
                    <a:pt x="5803498" y="4894999"/>
                  </a:lnTo>
                  <a:lnTo>
                    <a:pt x="0" y="4894999"/>
                  </a:lnTo>
                  <a:lnTo>
                    <a:pt x="0" y="0"/>
                  </a:lnTo>
                  <a:close/>
                </a:path>
              </a:pathLst>
            </a:custGeom>
            <a:blipFill>
              <a:blip r:embed="rId4"/>
              <a:stretch>
                <a:fillRect l="-11895" t="-1678" r="0" b="-14103"/>
              </a:stretch>
            </a:blipFill>
          </p:spPr>
        </p:sp>
        <p:sp>
          <p:nvSpPr>
            <p:cNvPr name="Freeform 9" id="9"/>
            <p:cNvSpPr/>
            <p:nvPr/>
          </p:nvSpPr>
          <p:spPr>
            <a:xfrm flipH="false" flipV="false" rot="0">
              <a:off x="5767526" y="1017249"/>
              <a:ext cx="3363926" cy="6571844"/>
            </a:xfrm>
            <a:custGeom>
              <a:avLst/>
              <a:gdLst/>
              <a:ahLst/>
              <a:cxnLst/>
              <a:rect r="r" b="b" t="t" l="l"/>
              <a:pathLst>
                <a:path h="6571844" w="3363926">
                  <a:moveTo>
                    <a:pt x="0" y="0"/>
                  </a:moveTo>
                  <a:lnTo>
                    <a:pt x="3363926" y="0"/>
                  </a:lnTo>
                  <a:lnTo>
                    <a:pt x="3363926" y="6571844"/>
                  </a:lnTo>
                  <a:lnTo>
                    <a:pt x="0" y="6571844"/>
                  </a:lnTo>
                  <a:lnTo>
                    <a:pt x="0" y="0"/>
                  </a:lnTo>
                  <a:close/>
                </a:path>
              </a:pathLst>
            </a:custGeom>
            <a:blipFill>
              <a:blip r:embed="rId5"/>
              <a:stretch>
                <a:fillRect l="0" t="0" r="0" b="0"/>
              </a:stretch>
            </a:blipFill>
          </p:spPr>
        </p:sp>
        <p:sp>
          <p:nvSpPr>
            <p:cNvPr name="Freeform 10" id="10"/>
            <p:cNvSpPr/>
            <p:nvPr/>
          </p:nvSpPr>
          <p:spPr>
            <a:xfrm flipH="false" flipV="false" rot="0">
              <a:off x="8945675" y="1035801"/>
              <a:ext cx="3925499" cy="6669442"/>
            </a:xfrm>
            <a:custGeom>
              <a:avLst/>
              <a:gdLst/>
              <a:ahLst/>
              <a:cxnLst/>
              <a:rect r="r" b="b" t="t" l="l"/>
              <a:pathLst>
                <a:path h="6669442" w="3925499">
                  <a:moveTo>
                    <a:pt x="0" y="0"/>
                  </a:moveTo>
                  <a:lnTo>
                    <a:pt x="3925499" y="0"/>
                  </a:lnTo>
                  <a:lnTo>
                    <a:pt x="3925499" y="6669441"/>
                  </a:lnTo>
                  <a:lnTo>
                    <a:pt x="0" y="6669441"/>
                  </a:lnTo>
                  <a:lnTo>
                    <a:pt x="0" y="0"/>
                  </a:lnTo>
                  <a:close/>
                </a:path>
              </a:pathLst>
            </a:custGeom>
            <a:blipFill>
              <a:blip r:embed="rId6"/>
              <a:stretch>
                <a:fillRect l="0" t="0" r="0" b="0"/>
              </a:stretch>
            </a:blipFill>
          </p:spPr>
        </p:sp>
        <p:sp>
          <p:nvSpPr>
            <p:cNvPr name="Freeform 11" id="11"/>
            <p:cNvSpPr/>
            <p:nvPr/>
          </p:nvSpPr>
          <p:spPr>
            <a:xfrm flipH="false" flipV="false" rot="0">
              <a:off x="0" y="0"/>
              <a:ext cx="12871174" cy="1094775"/>
            </a:xfrm>
            <a:custGeom>
              <a:avLst/>
              <a:gdLst/>
              <a:ahLst/>
              <a:cxnLst/>
              <a:rect r="r" b="b" t="t" l="l"/>
              <a:pathLst>
                <a:path h="1094775" w="12871174">
                  <a:moveTo>
                    <a:pt x="0" y="0"/>
                  </a:moveTo>
                  <a:lnTo>
                    <a:pt x="12871174" y="0"/>
                  </a:lnTo>
                  <a:lnTo>
                    <a:pt x="12871174" y="1094775"/>
                  </a:lnTo>
                  <a:lnTo>
                    <a:pt x="0" y="1094775"/>
                  </a:lnTo>
                  <a:lnTo>
                    <a:pt x="0" y="0"/>
                  </a:lnTo>
                  <a:close/>
                </a:path>
              </a:pathLst>
            </a:custGeom>
            <a:blipFill>
              <a:blip r:embed="rId7"/>
              <a:stretch>
                <a:fillRect l="-577" t="-24842" r="-577" b="-545605"/>
              </a:stretch>
            </a:blipFill>
          </p:spPr>
        </p:sp>
      </p:grpSp>
      <p:sp>
        <p:nvSpPr>
          <p:cNvPr name="TextBox 12" id="12"/>
          <p:cNvSpPr txBox="true"/>
          <p:nvPr/>
        </p:nvSpPr>
        <p:spPr>
          <a:xfrm rot="0">
            <a:off x="682835" y="1421727"/>
            <a:ext cx="6281589" cy="595348"/>
          </a:xfrm>
          <a:prstGeom prst="rect">
            <a:avLst/>
          </a:prstGeom>
        </p:spPr>
        <p:txBody>
          <a:bodyPr anchor="t" rtlCol="false" tIns="0" lIns="0" bIns="0" rIns="0">
            <a:spAutoFit/>
          </a:bodyPr>
          <a:lstStyle/>
          <a:p>
            <a:pPr algn="ctr">
              <a:lnSpc>
                <a:spcPts val="4985"/>
              </a:lnSpc>
              <a:spcBef>
                <a:spcPct val="0"/>
              </a:spcBef>
            </a:pPr>
            <a:r>
              <a:rPr lang="en-US" b="true" sz="3561">
                <a:solidFill>
                  <a:srgbClr val="000000"/>
                </a:solidFill>
                <a:latin typeface="Canva Sans Bold"/>
                <a:ea typeface="Canva Sans Bold"/>
                <a:cs typeface="Canva Sans Bold"/>
                <a:sym typeface="Canva Sans Bold"/>
              </a:rPr>
              <a:t>FINANCIAL ADVISOR AGENT</a:t>
            </a:r>
          </a:p>
        </p:txBody>
      </p:sp>
      <p:sp>
        <p:nvSpPr>
          <p:cNvPr name="TextBox 13" id="13"/>
          <p:cNvSpPr txBox="true"/>
          <p:nvPr/>
        </p:nvSpPr>
        <p:spPr>
          <a:xfrm rot="0">
            <a:off x="0" y="6972052"/>
            <a:ext cx="4444801" cy="982902"/>
          </a:xfrm>
          <a:prstGeom prst="rect">
            <a:avLst/>
          </a:prstGeom>
        </p:spPr>
        <p:txBody>
          <a:bodyPr anchor="t" rtlCol="false" tIns="0" lIns="0" bIns="0" rIns="0">
            <a:spAutoFit/>
          </a:bodyPr>
          <a:lstStyle/>
          <a:p>
            <a:pPr algn="ctr">
              <a:lnSpc>
                <a:spcPts val="2643"/>
              </a:lnSpc>
              <a:spcBef>
                <a:spcPct val="0"/>
              </a:spcBef>
            </a:pPr>
            <a:r>
              <a:rPr lang="en-US" b="true" sz="1888">
                <a:solidFill>
                  <a:srgbClr val="000000"/>
                </a:solidFill>
                <a:latin typeface="Canva Sans Bold"/>
                <a:ea typeface="Canva Sans Bold"/>
                <a:cs typeface="Canva Sans Bold"/>
                <a:sym typeface="Canva Sans Bold"/>
              </a:rPr>
              <a:t>The Agent is modularized into 6 Sub-Agents, each with their own feature. There are a total of 14 intents </a:t>
            </a:r>
          </a:p>
        </p:txBody>
      </p:sp>
      <p:sp>
        <p:nvSpPr>
          <p:cNvPr name="TextBox 14" id="14"/>
          <p:cNvSpPr txBox="true"/>
          <p:nvPr/>
        </p:nvSpPr>
        <p:spPr>
          <a:xfrm rot="0">
            <a:off x="9536594" y="3680729"/>
            <a:ext cx="8634620" cy="5755411"/>
          </a:xfrm>
          <a:prstGeom prst="rect">
            <a:avLst/>
          </a:prstGeom>
        </p:spPr>
        <p:txBody>
          <a:bodyPr anchor="t" rtlCol="false" tIns="0" lIns="0" bIns="0" rIns="0">
            <a:spAutoFit/>
          </a:bodyPr>
          <a:lstStyle/>
          <a:p>
            <a:pPr algn="just" marL="353108" indent="-176554" lvl="1">
              <a:lnSpc>
                <a:spcPts val="2289"/>
              </a:lnSpc>
              <a:buAutoNum type="arabicPeriod" startAt="1"/>
            </a:pPr>
            <a:r>
              <a:rPr lang="en-US" b="true" sz="1635">
                <a:solidFill>
                  <a:srgbClr val="000000"/>
                </a:solidFill>
                <a:latin typeface="Canva Sans Bold"/>
                <a:ea typeface="Canva Sans Bold"/>
                <a:cs typeface="Canva Sans Bold"/>
                <a:sym typeface="Canva Sans Bold"/>
              </a:rPr>
              <a:t>Comparative Analysis for Investors </a:t>
            </a:r>
          </a:p>
          <a:p>
            <a:pPr algn="just" marL="706215" indent="-235405" lvl="2">
              <a:lnSpc>
                <a:spcPts val="2289"/>
              </a:lnSpc>
              <a:buAutoNum type="alphaLcPeriod" startAt="1"/>
            </a:pPr>
            <a:r>
              <a:rPr lang="en-US" b="true" sz="1635">
                <a:solidFill>
                  <a:srgbClr val="000000"/>
                </a:solidFill>
                <a:latin typeface="Canva Sans Bold"/>
                <a:ea typeface="Canva Sans Bold"/>
                <a:cs typeface="Canva Sans Bold"/>
                <a:sym typeface="Canva Sans Bold"/>
              </a:rPr>
              <a:t>O</a:t>
            </a:r>
            <a:r>
              <a:rPr lang="en-US" b="true" sz="1635">
                <a:solidFill>
                  <a:srgbClr val="000000"/>
                </a:solidFill>
                <a:latin typeface="Canva Sans Bold"/>
                <a:ea typeface="Canva Sans Bold"/>
                <a:cs typeface="Canva Sans Bold"/>
                <a:sym typeface="Canva Sans Bold"/>
              </a:rPr>
              <a:t>utput </a:t>
            </a:r>
            <a:r>
              <a:rPr lang="en-US" sz="1635">
                <a:solidFill>
                  <a:srgbClr val="000000"/>
                </a:solidFill>
                <a:latin typeface="Canva Sans"/>
                <a:ea typeface="Canva Sans"/>
                <a:cs typeface="Canva Sans"/>
                <a:sym typeface="Canva Sans"/>
              </a:rPr>
              <a:t>- Analyzes and compares different startups based on key financial metrics</a:t>
            </a:r>
            <a:r>
              <a:rPr lang="en-US" b="true" sz="1635">
                <a:solidFill>
                  <a:srgbClr val="000000"/>
                </a:solidFill>
                <a:latin typeface="Canva Sans Bold"/>
                <a:ea typeface="Canva Sans Bold"/>
                <a:cs typeface="Canva Sans Bold"/>
                <a:sym typeface="Canva Sans Bold"/>
              </a:rPr>
              <a:t>. </a:t>
            </a:r>
          </a:p>
          <a:p>
            <a:pPr algn="just" marL="706215" indent="-235405" lvl="2">
              <a:lnSpc>
                <a:spcPts val="2289"/>
              </a:lnSpc>
              <a:buAutoNum type="alphaLcPeriod" startAt="1"/>
            </a:pPr>
            <a:r>
              <a:rPr lang="en-US" b="true" sz="1635">
                <a:solidFill>
                  <a:srgbClr val="000000"/>
                </a:solidFill>
                <a:latin typeface="Canva Sans Bold"/>
                <a:ea typeface="Canva Sans Bold"/>
                <a:cs typeface="Canva Sans Bold"/>
                <a:sym typeface="Canva Sans Bold"/>
              </a:rPr>
              <a:t>Parameters used : </a:t>
            </a:r>
            <a:r>
              <a:rPr lang="en-US" sz="1635">
                <a:solidFill>
                  <a:srgbClr val="000000"/>
                </a:solidFill>
                <a:latin typeface="Canva Sans"/>
                <a:ea typeface="Canva Sans"/>
                <a:cs typeface="Canva Sans"/>
                <a:sym typeface="Canva Sans"/>
              </a:rPr>
              <a:t>Revenue, Gross Profit, Operating Profit, Net Income</a:t>
            </a:r>
          </a:p>
          <a:p>
            <a:pPr algn="just" marL="353108" indent="-176554" lvl="1">
              <a:lnSpc>
                <a:spcPts val="2289"/>
              </a:lnSpc>
              <a:buAutoNum type="arabicPeriod" startAt="1"/>
            </a:pPr>
            <a:r>
              <a:rPr lang="en-US" b="true" sz="1635">
                <a:solidFill>
                  <a:srgbClr val="000000"/>
                </a:solidFill>
                <a:latin typeface="Canva Sans Bold"/>
                <a:ea typeface="Canva Sans Bold"/>
                <a:cs typeface="Canva Sans Bold"/>
                <a:sym typeface="Canva Sans Bold"/>
              </a:rPr>
              <a:t>Industry News Updates</a:t>
            </a:r>
          </a:p>
          <a:p>
            <a:pPr algn="just" marL="706215" indent="-235405" lvl="2">
              <a:lnSpc>
                <a:spcPts val="2289"/>
              </a:lnSpc>
              <a:buAutoNum type="alphaLcPeriod" startAt="1"/>
            </a:pPr>
            <a:r>
              <a:rPr lang="en-US" b="true" sz="1635">
                <a:solidFill>
                  <a:srgbClr val="000000"/>
                </a:solidFill>
                <a:latin typeface="Canva Sans Bold"/>
                <a:ea typeface="Canva Sans Bold"/>
                <a:cs typeface="Canva Sans Bold"/>
                <a:sym typeface="Canva Sans Bold"/>
              </a:rPr>
              <a:t>Output - </a:t>
            </a:r>
            <a:r>
              <a:rPr lang="en-US" sz="1635">
                <a:solidFill>
                  <a:srgbClr val="000000"/>
                </a:solidFill>
                <a:latin typeface="Canva Sans"/>
                <a:ea typeface="Canva Sans"/>
                <a:cs typeface="Canva Sans"/>
                <a:sym typeface="Canva Sans"/>
              </a:rPr>
              <a:t>Provides updates on industry trends and competitor activities to help startups stay informed.</a:t>
            </a:r>
          </a:p>
          <a:p>
            <a:pPr algn="just" marL="706215" indent="-235405" lvl="2">
              <a:lnSpc>
                <a:spcPts val="2289"/>
              </a:lnSpc>
              <a:buAutoNum type="alphaLcPeriod" startAt="1"/>
            </a:pPr>
            <a:r>
              <a:rPr lang="en-US" b="true" sz="1635">
                <a:solidFill>
                  <a:srgbClr val="000000"/>
                </a:solidFill>
                <a:latin typeface="Canva Sans Bold"/>
                <a:ea typeface="Canva Sans Bold"/>
                <a:cs typeface="Canva Sans Bold"/>
                <a:sym typeface="Canva Sans Bold"/>
              </a:rPr>
              <a:t>Parameters used</a:t>
            </a:r>
            <a:r>
              <a:rPr lang="en-US" sz="1635">
                <a:solidFill>
                  <a:srgbClr val="000000"/>
                </a:solidFill>
                <a:latin typeface="Canva Sans"/>
                <a:ea typeface="Canva Sans"/>
                <a:cs typeface="Canva Sans"/>
                <a:sym typeface="Canva Sans"/>
              </a:rPr>
              <a:t>: Competitor Financial Moves,Market Trends,Regulatory Alerts </a:t>
            </a:r>
          </a:p>
          <a:p>
            <a:pPr algn="just" marL="353108" indent="-176554" lvl="1">
              <a:lnSpc>
                <a:spcPts val="2289"/>
              </a:lnSpc>
              <a:buAutoNum type="arabicPeriod" startAt="1"/>
            </a:pPr>
            <a:r>
              <a:rPr lang="en-US" b="true" sz="1635">
                <a:solidFill>
                  <a:srgbClr val="000000"/>
                </a:solidFill>
                <a:latin typeface="Canva Sans Bold"/>
                <a:ea typeface="Canva Sans Bold"/>
                <a:cs typeface="Canva Sans Bold"/>
                <a:sym typeface="Canva Sans Bold"/>
              </a:rPr>
              <a:t>Investor Matching</a:t>
            </a:r>
          </a:p>
          <a:p>
            <a:pPr algn="just" marL="706215" indent="-235405" lvl="2">
              <a:lnSpc>
                <a:spcPts val="2289"/>
              </a:lnSpc>
              <a:buAutoNum type="alphaLcPeriod" startAt="1"/>
            </a:pPr>
            <a:r>
              <a:rPr lang="en-US" b="true" sz="1635">
                <a:solidFill>
                  <a:srgbClr val="000000"/>
                </a:solidFill>
                <a:latin typeface="Canva Sans Bold"/>
                <a:ea typeface="Canva Sans Bold"/>
                <a:cs typeface="Canva Sans Bold"/>
                <a:sym typeface="Canva Sans Bold"/>
              </a:rPr>
              <a:t>Output - </a:t>
            </a:r>
            <a:r>
              <a:rPr lang="en-US" sz="1635">
                <a:solidFill>
                  <a:srgbClr val="000000"/>
                </a:solidFill>
                <a:latin typeface="Canva Sans"/>
                <a:ea typeface="Canva Sans"/>
                <a:cs typeface="Canva Sans"/>
                <a:sym typeface="Canva Sans"/>
              </a:rPr>
              <a:t>Suggests </a:t>
            </a:r>
            <a:r>
              <a:rPr lang="en-US" b="true" sz="1635">
                <a:solidFill>
                  <a:srgbClr val="000000"/>
                </a:solidFill>
                <a:latin typeface="Canva Sans Bold"/>
                <a:ea typeface="Canva Sans Bold"/>
                <a:cs typeface="Canva Sans Bold"/>
                <a:sym typeface="Canva Sans Bold"/>
              </a:rPr>
              <a:t>potential investors</a:t>
            </a:r>
            <a:r>
              <a:rPr lang="en-US" sz="1635">
                <a:solidFill>
                  <a:srgbClr val="000000"/>
                </a:solidFill>
                <a:latin typeface="Canva Sans"/>
                <a:ea typeface="Canva Sans"/>
                <a:cs typeface="Canva Sans"/>
                <a:sym typeface="Canva Sans"/>
              </a:rPr>
              <a:t> who are genuinely interested in startups, based on their </a:t>
            </a:r>
            <a:r>
              <a:rPr lang="en-US" b="true" sz="1635">
                <a:solidFill>
                  <a:srgbClr val="000000"/>
                </a:solidFill>
                <a:latin typeface="Canva Sans Bold"/>
                <a:ea typeface="Canva Sans Bold"/>
                <a:cs typeface="Canva Sans Bold"/>
                <a:sym typeface="Canva Sans Bold"/>
              </a:rPr>
              <a:t>investment history</a:t>
            </a:r>
            <a:r>
              <a:rPr lang="en-US" sz="1635">
                <a:solidFill>
                  <a:srgbClr val="000000"/>
                </a:solidFill>
                <a:latin typeface="Canva Sans"/>
                <a:ea typeface="Canva Sans"/>
                <a:cs typeface="Canva Sans"/>
                <a:sym typeface="Canva Sans"/>
              </a:rPr>
              <a:t> and habits.</a:t>
            </a:r>
          </a:p>
          <a:p>
            <a:pPr algn="just" marL="706215" indent="-235405" lvl="2">
              <a:lnSpc>
                <a:spcPts val="2289"/>
              </a:lnSpc>
              <a:buAutoNum type="alphaLcPeriod" startAt="1"/>
            </a:pPr>
            <a:r>
              <a:rPr lang="en-US" b="true" sz="1635">
                <a:solidFill>
                  <a:srgbClr val="000000"/>
                </a:solidFill>
                <a:latin typeface="Canva Sans Bold"/>
                <a:ea typeface="Canva Sans Bold"/>
                <a:cs typeface="Canva Sans Bold"/>
                <a:sym typeface="Canva Sans Bold"/>
              </a:rPr>
              <a:t>Parameters used: </a:t>
            </a:r>
            <a:r>
              <a:rPr lang="en-US" sz="1635">
                <a:solidFill>
                  <a:srgbClr val="000000"/>
                </a:solidFill>
                <a:latin typeface="Canva Sans"/>
                <a:ea typeface="Canva Sans"/>
                <a:cs typeface="Canva Sans"/>
                <a:sym typeface="Canva Sans"/>
              </a:rPr>
              <a:t>Startup financial profile + Investor preferences </a:t>
            </a:r>
          </a:p>
          <a:p>
            <a:pPr algn="just" marL="353108" indent="-176554" lvl="1">
              <a:lnSpc>
                <a:spcPts val="2289"/>
              </a:lnSpc>
              <a:buAutoNum type="arabicPeriod" startAt="1"/>
            </a:pPr>
            <a:r>
              <a:rPr lang="en-US" b="true" sz="1635">
                <a:solidFill>
                  <a:srgbClr val="000000"/>
                </a:solidFill>
                <a:latin typeface="Canva Sans Bold"/>
                <a:ea typeface="Canva Sans Bold"/>
                <a:cs typeface="Canva Sans Bold"/>
                <a:sym typeface="Canva Sans Bold"/>
              </a:rPr>
              <a:t>Financial Planning and Analysis</a:t>
            </a:r>
          </a:p>
          <a:p>
            <a:pPr algn="just" marL="706215" indent="-235405" lvl="2">
              <a:lnSpc>
                <a:spcPts val="2289"/>
              </a:lnSpc>
              <a:buAutoNum type="alphaLcPeriod" startAt="1"/>
            </a:pPr>
            <a:r>
              <a:rPr lang="en-US" b="true" sz="1635">
                <a:solidFill>
                  <a:srgbClr val="000000"/>
                </a:solidFill>
                <a:latin typeface="Canva Sans Bold"/>
                <a:ea typeface="Canva Sans Bold"/>
                <a:cs typeface="Canva Sans Bold"/>
                <a:sym typeface="Canva Sans Bold"/>
              </a:rPr>
              <a:t>Growth Strategies</a:t>
            </a:r>
            <a:r>
              <a:rPr lang="en-US" sz="1635">
                <a:solidFill>
                  <a:srgbClr val="000000"/>
                </a:solidFill>
                <a:latin typeface="Canva Sans"/>
                <a:ea typeface="Canva Sans"/>
                <a:cs typeface="Canva Sans"/>
                <a:sym typeface="Canva Sans"/>
              </a:rPr>
              <a:t> - </a:t>
            </a:r>
          </a:p>
          <a:p>
            <a:pPr algn="just" marL="706215" indent="-235405" lvl="2">
              <a:lnSpc>
                <a:spcPts val="2289"/>
              </a:lnSpc>
              <a:buAutoNum type="alphaLcPeriod" startAt="1"/>
            </a:pPr>
            <a:r>
              <a:rPr lang="en-US" b="true" sz="1635">
                <a:solidFill>
                  <a:srgbClr val="000000"/>
                </a:solidFill>
                <a:latin typeface="Canva Sans Bold"/>
                <a:ea typeface="Canva Sans Bold"/>
                <a:cs typeface="Canva Sans Bold"/>
                <a:sym typeface="Canva Sans Bold"/>
              </a:rPr>
              <a:t>Loan &amp; Credit Analysis</a:t>
            </a:r>
            <a:r>
              <a:rPr lang="en-US" sz="1635">
                <a:solidFill>
                  <a:srgbClr val="000000"/>
                </a:solidFill>
                <a:latin typeface="Canva Sans"/>
                <a:ea typeface="Canva Sans"/>
                <a:cs typeface="Canva Sans"/>
                <a:sym typeface="Canva Sans"/>
              </a:rPr>
              <a:t> - </a:t>
            </a:r>
          </a:p>
          <a:p>
            <a:pPr algn="just" marL="706215" indent="-235405" lvl="2">
              <a:lnSpc>
                <a:spcPts val="2289"/>
              </a:lnSpc>
              <a:buAutoNum type="alphaLcPeriod" startAt="1"/>
            </a:pPr>
            <a:r>
              <a:rPr lang="en-US" b="true" sz="1635">
                <a:solidFill>
                  <a:srgbClr val="000000"/>
                </a:solidFill>
                <a:latin typeface="Canva Sans Bold"/>
                <a:ea typeface="Canva Sans Bold"/>
                <a:cs typeface="Canva Sans Bold"/>
                <a:sym typeface="Canva Sans Bold"/>
              </a:rPr>
              <a:t>Cash Flow and Investment Management</a:t>
            </a:r>
            <a:r>
              <a:rPr lang="en-US" sz="1635">
                <a:solidFill>
                  <a:srgbClr val="000000"/>
                </a:solidFill>
                <a:latin typeface="Canva Sans"/>
                <a:ea typeface="Canva Sans"/>
                <a:cs typeface="Canva Sans"/>
                <a:sym typeface="Canva Sans"/>
              </a:rPr>
              <a:t> -</a:t>
            </a:r>
          </a:p>
          <a:p>
            <a:pPr algn="just" marL="706215" indent="-235405" lvl="2">
              <a:lnSpc>
                <a:spcPts val="2289"/>
              </a:lnSpc>
              <a:buAutoNum type="alphaLcPeriod" startAt="1"/>
            </a:pPr>
            <a:r>
              <a:rPr lang="en-US" b="true" sz="1635">
                <a:solidFill>
                  <a:srgbClr val="000000"/>
                </a:solidFill>
                <a:latin typeface="Canva Sans Bold"/>
                <a:ea typeface="Canva Sans Bold"/>
                <a:cs typeface="Canva Sans Bold"/>
                <a:sym typeface="Canva Sans Bold"/>
              </a:rPr>
              <a:t>Stock and Inventory Optimization</a:t>
            </a:r>
            <a:r>
              <a:rPr lang="en-US" sz="1635">
                <a:solidFill>
                  <a:srgbClr val="000000"/>
                </a:solidFill>
                <a:latin typeface="Canva Sans"/>
                <a:ea typeface="Canva Sans"/>
                <a:cs typeface="Canva Sans"/>
                <a:sym typeface="Canva Sans"/>
              </a:rPr>
              <a:t> - </a:t>
            </a:r>
          </a:p>
          <a:p>
            <a:pPr algn="just" marL="706215" indent="-235405" lvl="2">
              <a:lnSpc>
                <a:spcPts val="2289"/>
              </a:lnSpc>
              <a:buAutoNum type="alphaLcPeriod" startAt="1"/>
            </a:pPr>
            <a:r>
              <a:rPr lang="en-US" b="true" sz="1635">
                <a:solidFill>
                  <a:srgbClr val="000000"/>
                </a:solidFill>
                <a:latin typeface="Canva Sans Bold"/>
                <a:ea typeface="Canva Sans Bold"/>
                <a:cs typeface="Canva Sans Bold"/>
                <a:sym typeface="Canva Sans Bold"/>
              </a:rPr>
              <a:t>Credit Score and Risk Analysis</a:t>
            </a:r>
            <a:r>
              <a:rPr lang="en-US" sz="1635">
                <a:solidFill>
                  <a:srgbClr val="000000"/>
                </a:solidFill>
                <a:latin typeface="Canva Sans"/>
                <a:ea typeface="Canva Sans"/>
                <a:cs typeface="Canva Sans"/>
                <a:sym typeface="Canva Sans"/>
              </a:rPr>
              <a:t> - </a:t>
            </a:r>
          </a:p>
          <a:p>
            <a:pPr algn="just">
              <a:lnSpc>
                <a:spcPts val="2289"/>
              </a:lnSpc>
            </a:pPr>
          </a:p>
          <a:p>
            <a:pPr algn="just">
              <a:lnSpc>
                <a:spcPts val="2289"/>
              </a:lnSpc>
            </a:pPr>
          </a:p>
        </p:txBody>
      </p:sp>
      <p:sp>
        <p:nvSpPr>
          <p:cNvPr name="TextBox 15" id="15"/>
          <p:cNvSpPr txBox="true"/>
          <p:nvPr/>
        </p:nvSpPr>
        <p:spPr>
          <a:xfrm rot="0">
            <a:off x="12393543" y="2838388"/>
            <a:ext cx="2920722" cy="687218"/>
          </a:xfrm>
          <a:prstGeom prst="rect">
            <a:avLst/>
          </a:prstGeom>
        </p:spPr>
        <p:txBody>
          <a:bodyPr anchor="t" rtlCol="false" tIns="0" lIns="0" bIns="0" rIns="0">
            <a:spAutoFit/>
          </a:bodyPr>
          <a:lstStyle/>
          <a:p>
            <a:pPr algn="ctr">
              <a:lnSpc>
                <a:spcPts val="5696"/>
              </a:lnSpc>
              <a:spcBef>
                <a:spcPct val="0"/>
              </a:spcBef>
            </a:pPr>
            <a:r>
              <a:rPr lang="en-US" b="true" sz="4069">
                <a:solidFill>
                  <a:srgbClr val="000000"/>
                </a:solidFill>
                <a:latin typeface="Canva Sans Bold"/>
                <a:ea typeface="Canva Sans Bold"/>
                <a:cs typeface="Canva Sans Bold"/>
                <a:sym typeface="Canva Sans Bold"/>
              </a:rPr>
              <a:t>Subagents: </a:t>
            </a:r>
          </a:p>
        </p:txBody>
      </p:sp>
      <p:sp>
        <p:nvSpPr>
          <p:cNvPr name="TextBox 16" id="16"/>
          <p:cNvSpPr txBox="true"/>
          <p:nvPr/>
        </p:nvSpPr>
        <p:spPr>
          <a:xfrm rot="0">
            <a:off x="141515" y="8305596"/>
            <a:ext cx="8539004" cy="323997"/>
          </a:xfrm>
          <a:prstGeom prst="rect">
            <a:avLst/>
          </a:prstGeom>
        </p:spPr>
        <p:txBody>
          <a:bodyPr anchor="t" rtlCol="false" tIns="0" lIns="0" bIns="0" rIns="0">
            <a:spAutoFit/>
          </a:bodyPr>
          <a:lstStyle/>
          <a:p>
            <a:pPr algn="l">
              <a:lnSpc>
                <a:spcPts val="2616"/>
              </a:lnSpc>
              <a:spcBef>
                <a:spcPct val="0"/>
              </a:spcBef>
            </a:pPr>
            <a:r>
              <a:rPr lang="en-US" b="true" sz="1869">
                <a:solidFill>
                  <a:srgbClr val="000000"/>
                </a:solidFill>
                <a:latin typeface="Canva Sans Bold"/>
                <a:ea typeface="Canva Sans Bold"/>
                <a:cs typeface="Canva Sans Bold"/>
                <a:sym typeface="Canva Sans Bold"/>
              </a:rPr>
              <a:t>AGENTS ANALYSES THESE METRICS BY THESE FOLLOWING DOCUMENTS </a:t>
            </a:r>
          </a:p>
        </p:txBody>
      </p:sp>
      <p:sp>
        <p:nvSpPr>
          <p:cNvPr name="TextBox 17" id="17"/>
          <p:cNvSpPr txBox="true"/>
          <p:nvPr/>
        </p:nvSpPr>
        <p:spPr>
          <a:xfrm rot="0">
            <a:off x="122465" y="8651802"/>
            <a:ext cx="6044786" cy="1249316"/>
          </a:xfrm>
          <a:prstGeom prst="rect">
            <a:avLst/>
          </a:prstGeom>
        </p:spPr>
        <p:txBody>
          <a:bodyPr anchor="t" rtlCol="false" tIns="0" lIns="0" bIns="0" rIns="0">
            <a:spAutoFit/>
          </a:bodyPr>
          <a:lstStyle/>
          <a:p>
            <a:pPr algn="l">
              <a:lnSpc>
                <a:spcPts val="2549"/>
              </a:lnSpc>
            </a:pPr>
            <a:r>
              <a:rPr lang="en-US" sz="1821" b="true">
                <a:solidFill>
                  <a:srgbClr val="000000"/>
                </a:solidFill>
                <a:latin typeface="Canva Sans Bold"/>
                <a:ea typeface="Canva Sans Bold"/>
                <a:cs typeface="Canva Sans Bold"/>
                <a:sym typeface="Canva Sans Bold"/>
              </a:rPr>
              <a:t>1) INCOME STATEMENT </a:t>
            </a:r>
          </a:p>
          <a:p>
            <a:pPr algn="l">
              <a:lnSpc>
                <a:spcPts val="2549"/>
              </a:lnSpc>
            </a:pPr>
            <a:r>
              <a:rPr lang="en-US" sz="1821" b="true">
                <a:solidFill>
                  <a:srgbClr val="000000"/>
                </a:solidFill>
                <a:latin typeface="Canva Sans Bold"/>
                <a:ea typeface="Canva Sans Bold"/>
                <a:cs typeface="Canva Sans Bold"/>
                <a:sym typeface="Canva Sans Bold"/>
              </a:rPr>
              <a:t>2) CASH FLOW STATEMENT </a:t>
            </a:r>
          </a:p>
          <a:p>
            <a:pPr algn="l">
              <a:lnSpc>
                <a:spcPts val="2549"/>
              </a:lnSpc>
            </a:pPr>
            <a:r>
              <a:rPr lang="en-US" sz="1821" b="true">
                <a:solidFill>
                  <a:srgbClr val="000000"/>
                </a:solidFill>
                <a:latin typeface="Canva Sans Bold"/>
                <a:ea typeface="Canva Sans Bold"/>
                <a:cs typeface="Canva Sans Bold"/>
                <a:sym typeface="Canva Sans Bold"/>
              </a:rPr>
              <a:t>3) BALANCE SHEET</a:t>
            </a:r>
          </a:p>
          <a:p>
            <a:pPr algn="l">
              <a:lnSpc>
                <a:spcPts val="2549"/>
              </a:lnSpc>
              <a:spcBef>
                <a:spcPct val="0"/>
              </a:spcBef>
            </a:pPr>
            <a:r>
              <a:rPr lang="en-US" b="true" sz="1821">
                <a:solidFill>
                  <a:srgbClr val="000000"/>
                </a:solidFill>
                <a:latin typeface="Canva Sans Bold"/>
                <a:ea typeface="Canva Sans Bold"/>
                <a:cs typeface="Canva Sans Bold"/>
                <a:sym typeface="Canva Sans Bold"/>
              </a:rPr>
              <a:t>4) MARKET  DATA THROUGH HISTORICAL DATASET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225" t="-4216" r="-4782" b="-4772"/>
            </a:stretch>
          </a:blipFill>
        </p:spPr>
      </p:sp>
      <p:sp>
        <p:nvSpPr>
          <p:cNvPr name="TextBox 3" id="3"/>
          <p:cNvSpPr txBox="true"/>
          <p:nvPr/>
        </p:nvSpPr>
        <p:spPr>
          <a:xfrm rot="0">
            <a:off x="-964415" y="506582"/>
            <a:ext cx="9746042" cy="522118"/>
          </a:xfrm>
          <a:prstGeom prst="rect">
            <a:avLst/>
          </a:prstGeom>
        </p:spPr>
        <p:txBody>
          <a:bodyPr anchor="t" rtlCol="false" tIns="0" lIns="0" bIns="0" rIns="0">
            <a:spAutoFit/>
          </a:bodyPr>
          <a:lstStyle/>
          <a:p>
            <a:pPr algn="ctr">
              <a:lnSpc>
                <a:spcPts val="4296"/>
              </a:lnSpc>
              <a:spcBef>
                <a:spcPct val="0"/>
              </a:spcBef>
            </a:pPr>
            <a:r>
              <a:rPr lang="en-US" b="true" sz="3069">
                <a:solidFill>
                  <a:srgbClr val="000000"/>
                </a:solidFill>
                <a:latin typeface="Canva Sans Bold"/>
                <a:ea typeface="Canva Sans Bold"/>
                <a:cs typeface="Canva Sans Bold"/>
                <a:sym typeface="Canva Sans Bold"/>
              </a:rPr>
              <a:t>Sub-Agent 1 :Document Reader</a:t>
            </a:r>
          </a:p>
        </p:txBody>
      </p:sp>
      <p:sp>
        <p:nvSpPr>
          <p:cNvPr name="TextBox 4" id="4"/>
          <p:cNvSpPr txBox="true"/>
          <p:nvPr/>
        </p:nvSpPr>
        <p:spPr>
          <a:xfrm rot="0">
            <a:off x="801048" y="2489445"/>
            <a:ext cx="17124579" cy="522118"/>
          </a:xfrm>
          <a:prstGeom prst="rect">
            <a:avLst/>
          </a:prstGeom>
        </p:spPr>
        <p:txBody>
          <a:bodyPr anchor="t" rtlCol="false" tIns="0" lIns="0" bIns="0" rIns="0">
            <a:spAutoFit/>
          </a:bodyPr>
          <a:lstStyle/>
          <a:p>
            <a:pPr algn="l">
              <a:lnSpc>
                <a:spcPts val="4296"/>
              </a:lnSpc>
              <a:spcBef>
                <a:spcPct val="0"/>
              </a:spcBef>
            </a:pPr>
            <a:r>
              <a:rPr lang="en-US" b="true" sz="3069">
                <a:solidFill>
                  <a:srgbClr val="000000"/>
                </a:solidFill>
                <a:latin typeface="Canva Sans Bold"/>
                <a:ea typeface="Canva Sans Bold"/>
                <a:cs typeface="Canva Sans Bold"/>
                <a:sym typeface="Canva Sans Bold"/>
              </a:rPr>
              <a:t>Aim of Sub-Agent:</a:t>
            </a:r>
            <a:r>
              <a:rPr lang="en-US" sz="3069">
                <a:solidFill>
                  <a:srgbClr val="000000"/>
                </a:solidFill>
                <a:latin typeface="Canva Sans"/>
                <a:ea typeface="Canva Sans"/>
                <a:cs typeface="Canva Sans"/>
                <a:sym typeface="Canva Sans"/>
              </a:rPr>
              <a:t> To Read the Documents And Extract important Financial Terms from it</a:t>
            </a:r>
          </a:p>
        </p:txBody>
      </p:sp>
      <p:sp>
        <p:nvSpPr>
          <p:cNvPr name="TextBox 5" id="5"/>
          <p:cNvSpPr txBox="true"/>
          <p:nvPr/>
        </p:nvSpPr>
        <p:spPr>
          <a:xfrm rot="0">
            <a:off x="5645750" y="3291385"/>
            <a:ext cx="6996501" cy="780562"/>
          </a:xfrm>
          <a:prstGeom prst="rect">
            <a:avLst/>
          </a:prstGeom>
        </p:spPr>
        <p:txBody>
          <a:bodyPr anchor="t" rtlCol="false" tIns="0" lIns="0" bIns="0" rIns="0">
            <a:spAutoFit/>
          </a:bodyPr>
          <a:lstStyle/>
          <a:p>
            <a:pPr algn="ctr">
              <a:lnSpc>
                <a:spcPts val="3176"/>
              </a:lnSpc>
            </a:pPr>
            <a:r>
              <a:rPr lang="en-US" sz="2269" b="true">
                <a:solidFill>
                  <a:srgbClr val="000000"/>
                </a:solidFill>
                <a:latin typeface="Canva Sans Bold"/>
                <a:ea typeface="Canva Sans Bold"/>
                <a:cs typeface="Canva Sans Bold"/>
                <a:sym typeface="Canva Sans Bold"/>
              </a:rPr>
              <a:t>There are actually 3 sub agents derived from this: </a:t>
            </a:r>
          </a:p>
          <a:p>
            <a:pPr algn="ctr">
              <a:lnSpc>
                <a:spcPts val="3176"/>
              </a:lnSpc>
              <a:spcBef>
                <a:spcPct val="0"/>
              </a:spcBef>
            </a:pPr>
          </a:p>
        </p:txBody>
      </p:sp>
      <p:grpSp>
        <p:nvGrpSpPr>
          <p:cNvPr name="Group 6" id="6"/>
          <p:cNvGrpSpPr/>
          <p:nvPr/>
        </p:nvGrpSpPr>
        <p:grpSpPr>
          <a:xfrm rot="0">
            <a:off x="1140476" y="3881447"/>
            <a:ext cx="4714276" cy="6057900"/>
            <a:chOff x="0" y="0"/>
            <a:chExt cx="1241620" cy="1595496"/>
          </a:xfrm>
        </p:grpSpPr>
        <p:sp>
          <p:nvSpPr>
            <p:cNvPr name="Freeform 7" id="7"/>
            <p:cNvSpPr/>
            <p:nvPr/>
          </p:nvSpPr>
          <p:spPr>
            <a:xfrm flipH="false" flipV="false" rot="0">
              <a:off x="0" y="0"/>
              <a:ext cx="1241620" cy="1595496"/>
            </a:xfrm>
            <a:custGeom>
              <a:avLst/>
              <a:gdLst/>
              <a:ahLst/>
              <a:cxnLst/>
              <a:rect r="r" b="b" t="t" l="l"/>
              <a:pathLst>
                <a:path h="1595496" w="1241620">
                  <a:moveTo>
                    <a:pt x="83754" y="0"/>
                  </a:moveTo>
                  <a:lnTo>
                    <a:pt x="1157866" y="0"/>
                  </a:lnTo>
                  <a:cubicBezTo>
                    <a:pt x="1204122" y="0"/>
                    <a:pt x="1241620" y="37498"/>
                    <a:pt x="1241620" y="83754"/>
                  </a:cubicBezTo>
                  <a:lnTo>
                    <a:pt x="1241620" y="1511743"/>
                  </a:lnTo>
                  <a:cubicBezTo>
                    <a:pt x="1241620" y="1557999"/>
                    <a:pt x="1204122" y="1595496"/>
                    <a:pt x="1157866" y="1595496"/>
                  </a:cubicBezTo>
                  <a:lnTo>
                    <a:pt x="83754" y="1595496"/>
                  </a:lnTo>
                  <a:cubicBezTo>
                    <a:pt x="37498" y="1595496"/>
                    <a:pt x="0" y="1557999"/>
                    <a:pt x="0" y="1511743"/>
                  </a:cubicBezTo>
                  <a:lnTo>
                    <a:pt x="0" y="83754"/>
                  </a:lnTo>
                  <a:cubicBezTo>
                    <a:pt x="0" y="37498"/>
                    <a:pt x="37498" y="0"/>
                    <a:pt x="83754" y="0"/>
                  </a:cubicBezTo>
                  <a:close/>
                </a:path>
              </a:pathLst>
            </a:custGeom>
            <a:solidFill>
              <a:srgbClr val="CB932E"/>
            </a:solidFill>
          </p:spPr>
        </p:sp>
        <p:sp>
          <p:nvSpPr>
            <p:cNvPr name="TextBox 8" id="8"/>
            <p:cNvSpPr txBox="true"/>
            <p:nvPr/>
          </p:nvSpPr>
          <p:spPr>
            <a:xfrm>
              <a:off x="0" y="-28575"/>
              <a:ext cx="1241620" cy="1624071"/>
            </a:xfrm>
            <a:prstGeom prst="rect">
              <a:avLst/>
            </a:prstGeom>
          </p:spPr>
          <p:txBody>
            <a:bodyPr anchor="ctr" rtlCol="false" tIns="50800" lIns="50800" bIns="50800" rIns="50800"/>
            <a:lstStyle/>
            <a:p>
              <a:pPr algn="ctr">
                <a:lnSpc>
                  <a:spcPts val="1916"/>
                </a:lnSpc>
              </a:pPr>
            </a:p>
          </p:txBody>
        </p:sp>
      </p:grpSp>
      <p:grpSp>
        <p:nvGrpSpPr>
          <p:cNvPr name="Group 9" id="9"/>
          <p:cNvGrpSpPr/>
          <p:nvPr/>
        </p:nvGrpSpPr>
        <p:grpSpPr>
          <a:xfrm rot="0">
            <a:off x="801048" y="4071947"/>
            <a:ext cx="4714276" cy="6057900"/>
            <a:chOff x="0" y="0"/>
            <a:chExt cx="1241620" cy="1595496"/>
          </a:xfrm>
        </p:grpSpPr>
        <p:sp>
          <p:nvSpPr>
            <p:cNvPr name="Freeform 10" id="10"/>
            <p:cNvSpPr/>
            <p:nvPr/>
          </p:nvSpPr>
          <p:spPr>
            <a:xfrm flipH="false" flipV="false" rot="0">
              <a:off x="0" y="0"/>
              <a:ext cx="1241620" cy="1595496"/>
            </a:xfrm>
            <a:custGeom>
              <a:avLst/>
              <a:gdLst/>
              <a:ahLst/>
              <a:cxnLst/>
              <a:rect r="r" b="b" t="t" l="l"/>
              <a:pathLst>
                <a:path h="1595496" w="1241620">
                  <a:moveTo>
                    <a:pt x="83754" y="0"/>
                  </a:moveTo>
                  <a:lnTo>
                    <a:pt x="1157866" y="0"/>
                  </a:lnTo>
                  <a:cubicBezTo>
                    <a:pt x="1204122" y="0"/>
                    <a:pt x="1241620" y="37498"/>
                    <a:pt x="1241620" y="83754"/>
                  </a:cubicBezTo>
                  <a:lnTo>
                    <a:pt x="1241620" y="1511743"/>
                  </a:lnTo>
                  <a:cubicBezTo>
                    <a:pt x="1241620" y="1557999"/>
                    <a:pt x="1204122" y="1595496"/>
                    <a:pt x="1157866" y="1595496"/>
                  </a:cubicBezTo>
                  <a:lnTo>
                    <a:pt x="83754" y="1595496"/>
                  </a:lnTo>
                  <a:cubicBezTo>
                    <a:pt x="37498" y="1595496"/>
                    <a:pt x="0" y="1557999"/>
                    <a:pt x="0" y="1511743"/>
                  </a:cubicBezTo>
                  <a:lnTo>
                    <a:pt x="0" y="83754"/>
                  </a:lnTo>
                  <a:cubicBezTo>
                    <a:pt x="0" y="37498"/>
                    <a:pt x="37498" y="0"/>
                    <a:pt x="83754" y="0"/>
                  </a:cubicBezTo>
                  <a:close/>
                </a:path>
              </a:pathLst>
            </a:custGeom>
            <a:solidFill>
              <a:srgbClr val="A27015"/>
            </a:solidFill>
          </p:spPr>
        </p:sp>
        <p:sp>
          <p:nvSpPr>
            <p:cNvPr name="TextBox 11" id="11"/>
            <p:cNvSpPr txBox="true"/>
            <p:nvPr/>
          </p:nvSpPr>
          <p:spPr>
            <a:xfrm>
              <a:off x="0" y="-28575"/>
              <a:ext cx="1241620" cy="1624071"/>
            </a:xfrm>
            <a:prstGeom prst="rect">
              <a:avLst/>
            </a:prstGeom>
          </p:spPr>
          <p:txBody>
            <a:bodyPr anchor="ctr" rtlCol="false" tIns="50800" lIns="50800" bIns="50800" rIns="50800"/>
            <a:lstStyle/>
            <a:p>
              <a:pPr algn="ctr">
                <a:lnSpc>
                  <a:spcPts val="1916"/>
                </a:lnSpc>
              </a:pPr>
            </a:p>
          </p:txBody>
        </p:sp>
      </p:grpSp>
      <p:grpSp>
        <p:nvGrpSpPr>
          <p:cNvPr name="Group 12" id="12"/>
          <p:cNvGrpSpPr/>
          <p:nvPr/>
        </p:nvGrpSpPr>
        <p:grpSpPr>
          <a:xfrm rot="0">
            <a:off x="6891252" y="3925719"/>
            <a:ext cx="4771396" cy="6057900"/>
            <a:chOff x="0" y="0"/>
            <a:chExt cx="1256664" cy="1595496"/>
          </a:xfrm>
        </p:grpSpPr>
        <p:sp>
          <p:nvSpPr>
            <p:cNvPr name="Freeform 13" id="13"/>
            <p:cNvSpPr/>
            <p:nvPr/>
          </p:nvSpPr>
          <p:spPr>
            <a:xfrm flipH="false" flipV="false" rot="0">
              <a:off x="0" y="0"/>
              <a:ext cx="1256664" cy="1595496"/>
            </a:xfrm>
            <a:custGeom>
              <a:avLst/>
              <a:gdLst/>
              <a:ahLst/>
              <a:cxnLst/>
              <a:rect r="r" b="b" t="t" l="l"/>
              <a:pathLst>
                <a:path h="1595496" w="1256664">
                  <a:moveTo>
                    <a:pt x="82751" y="0"/>
                  </a:moveTo>
                  <a:lnTo>
                    <a:pt x="1173913" y="0"/>
                  </a:lnTo>
                  <a:cubicBezTo>
                    <a:pt x="1219615" y="0"/>
                    <a:pt x="1256664" y="37049"/>
                    <a:pt x="1256664" y="82751"/>
                  </a:cubicBezTo>
                  <a:lnTo>
                    <a:pt x="1256664" y="1512745"/>
                  </a:lnTo>
                  <a:cubicBezTo>
                    <a:pt x="1256664" y="1534692"/>
                    <a:pt x="1247946" y="1555740"/>
                    <a:pt x="1232427" y="1571259"/>
                  </a:cubicBezTo>
                  <a:cubicBezTo>
                    <a:pt x="1216908" y="1586778"/>
                    <a:pt x="1195860" y="1595496"/>
                    <a:pt x="1173913" y="1595496"/>
                  </a:cubicBezTo>
                  <a:lnTo>
                    <a:pt x="82751" y="1595496"/>
                  </a:lnTo>
                  <a:cubicBezTo>
                    <a:pt x="60804" y="1595496"/>
                    <a:pt x="39756" y="1586778"/>
                    <a:pt x="24237" y="1571259"/>
                  </a:cubicBezTo>
                  <a:cubicBezTo>
                    <a:pt x="8718" y="1555740"/>
                    <a:pt x="0" y="1534692"/>
                    <a:pt x="0" y="1512745"/>
                  </a:cubicBezTo>
                  <a:lnTo>
                    <a:pt x="0" y="82751"/>
                  </a:lnTo>
                  <a:cubicBezTo>
                    <a:pt x="0" y="60804"/>
                    <a:pt x="8718" y="39756"/>
                    <a:pt x="24237" y="24237"/>
                  </a:cubicBezTo>
                  <a:cubicBezTo>
                    <a:pt x="39756" y="8718"/>
                    <a:pt x="60804" y="0"/>
                    <a:pt x="82751" y="0"/>
                  </a:cubicBezTo>
                  <a:close/>
                </a:path>
              </a:pathLst>
            </a:custGeom>
            <a:solidFill>
              <a:srgbClr val="2BCDD4"/>
            </a:solidFill>
          </p:spPr>
        </p:sp>
        <p:sp>
          <p:nvSpPr>
            <p:cNvPr name="TextBox 14" id="14"/>
            <p:cNvSpPr txBox="true"/>
            <p:nvPr/>
          </p:nvSpPr>
          <p:spPr>
            <a:xfrm>
              <a:off x="0" y="-28575"/>
              <a:ext cx="1256664" cy="1624071"/>
            </a:xfrm>
            <a:prstGeom prst="rect">
              <a:avLst/>
            </a:prstGeom>
          </p:spPr>
          <p:txBody>
            <a:bodyPr anchor="ctr" rtlCol="false" tIns="50800" lIns="50800" bIns="50800" rIns="50800"/>
            <a:lstStyle/>
            <a:p>
              <a:pPr algn="ctr">
                <a:lnSpc>
                  <a:spcPts val="1916"/>
                </a:lnSpc>
              </a:pPr>
            </a:p>
          </p:txBody>
        </p:sp>
      </p:grpSp>
      <p:grpSp>
        <p:nvGrpSpPr>
          <p:cNvPr name="Group 15" id="15"/>
          <p:cNvGrpSpPr/>
          <p:nvPr/>
        </p:nvGrpSpPr>
        <p:grpSpPr>
          <a:xfrm rot="0">
            <a:off x="6547712" y="4116219"/>
            <a:ext cx="4771396" cy="6057900"/>
            <a:chOff x="0" y="0"/>
            <a:chExt cx="1256664" cy="1595496"/>
          </a:xfrm>
        </p:grpSpPr>
        <p:sp>
          <p:nvSpPr>
            <p:cNvPr name="Freeform 16" id="16"/>
            <p:cNvSpPr/>
            <p:nvPr/>
          </p:nvSpPr>
          <p:spPr>
            <a:xfrm flipH="false" flipV="false" rot="0">
              <a:off x="0" y="0"/>
              <a:ext cx="1256664" cy="1595496"/>
            </a:xfrm>
            <a:custGeom>
              <a:avLst/>
              <a:gdLst/>
              <a:ahLst/>
              <a:cxnLst/>
              <a:rect r="r" b="b" t="t" l="l"/>
              <a:pathLst>
                <a:path h="1595496" w="1256664">
                  <a:moveTo>
                    <a:pt x="82751" y="0"/>
                  </a:moveTo>
                  <a:lnTo>
                    <a:pt x="1173913" y="0"/>
                  </a:lnTo>
                  <a:cubicBezTo>
                    <a:pt x="1219615" y="0"/>
                    <a:pt x="1256664" y="37049"/>
                    <a:pt x="1256664" y="82751"/>
                  </a:cubicBezTo>
                  <a:lnTo>
                    <a:pt x="1256664" y="1512745"/>
                  </a:lnTo>
                  <a:cubicBezTo>
                    <a:pt x="1256664" y="1534692"/>
                    <a:pt x="1247946" y="1555740"/>
                    <a:pt x="1232427" y="1571259"/>
                  </a:cubicBezTo>
                  <a:cubicBezTo>
                    <a:pt x="1216908" y="1586778"/>
                    <a:pt x="1195860" y="1595496"/>
                    <a:pt x="1173913" y="1595496"/>
                  </a:cubicBezTo>
                  <a:lnTo>
                    <a:pt x="82751" y="1595496"/>
                  </a:lnTo>
                  <a:cubicBezTo>
                    <a:pt x="60804" y="1595496"/>
                    <a:pt x="39756" y="1586778"/>
                    <a:pt x="24237" y="1571259"/>
                  </a:cubicBezTo>
                  <a:cubicBezTo>
                    <a:pt x="8718" y="1555740"/>
                    <a:pt x="0" y="1534692"/>
                    <a:pt x="0" y="1512745"/>
                  </a:cubicBezTo>
                  <a:lnTo>
                    <a:pt x="0" y="82751"/>
                  </a:lnTo>
                  <a:cubicBezTo>
                    <a:pt x="0" y="60804"/>
                    <a:pt x="8718" y="39756"/>
                    <a:pt x="24237" y="24237"/>
                  </a:cubicBezTo>
                  <a:cubicBezTo>
                    <a:pt x="39756" y="8718"/>
                    <a:pt x="60804" y="0"/>
                    <a:pt x="82751" y="0"/>
                  </a:cubicBezTo>
                  <a:close/>
                </a:path>
              </a:pathLst>
            </a:custGeom>
            <a:solidFill>
              <a:srgbClr val="12A0A6"/>
            </a:solidFill>
          </p:spPr>
        </p:sp>
        <p:sp>
          <p:nvSpPr>
            <p:cNvPr name="TextBox 17" id="17"/>
            <p:cNvSpPr txBox="true"/>
            <p:nvPr/>
          </p:nvSpPr>
          <p:spPr>
            <a:xfrm>
              <a:off x="0" y="-28575"/>
              <a:ext cx="1256664" cy="1624071"/>
            </a:xfrm>
            <a:prstGeom prst="rect">
              <a:avLst/>
            </a:prstGeom>
          </p:spPr>
          <p:txBody>
            <a:bodyPr anchor="ctr" rtlCol="false" tIns="50800" lIns="50800" bIns="50800" rIns="50800"/>
            <a:lstStyle/>
            <a:p>
              <a:pPr algn="ctr">
                <a:lnSpc>
                  <a:spcPts val="1916"/>
                </a:lnSpc>
              </a:pPr>
            </a:p>
          </p:txBody>
        </p:sp>
      </p:grpSp>
      <p:grpSp>
        <p:nvGrpSpPr>
          <p:cNvPr name="Group 18" id="18"/>
          <p:cNvGrpSpPr/>
          <p:nvPr/>
        </p:nvGrpSpPr>
        <p:grpSpPr>
          <a:xfrm rot="0">
            <a:off x="12703468" y="3881447"/>
            <a:ext cx="4831379" cy="6057900"/>
            <a:chOff x="0" y="0"/>
            <a:chExt cx="1272462" cy="1595496"/>
          </a:xfrm>
        </p:grpSpPr>
        <p:sp>
          <p:nvSpPr>
            <p:cNvPr name="Freeform 19" id="19"/>
            <p:cNvSpPr/>
            <p:nvPr/>
          </p:nvSpPr>
          <p:spPr>
            <a:xfrm flipH="false" flipV="false" rot="0">
              <a:off x="0" y="0"/>
              <a:ext cx="1272462" cy="1595496"/>
            </a:xfrm>
            <a:custGeom>
              <a:avLst/>
              <a:gdLst/>
              <a:ahLst/>
              <a:cxnLst/>
              <a:rect r="r" b="b" t="t" l="l"/>
              <a:pathLst>
                <a:path h="1595496" w="1272462">
                  <a:moveTo>
                    <a:pt x="81724" y="0"/>
                  </a:moveTo>
                  <a:lnTo>
                    <a:pt x="1190738" y="0"/>
                  </a:lnTo>
                  <a:cubicBezTo>
                    <a:pt x="1212413" y="0"/>
                    <a:pt x="1233200" y="8610"/>
                    <a:pt x="1248526" y="23936"/>
                  </a:cubicBezTo>
                  <a:cubicBezTo>
                    <a:pt x="1263852" y="39262"/>
                    <a:pt x="1272462" y="60049"/>
                    <a:pt x="1272462" y="81724"/>
                  </a:cubicBezTo>
                  <a:lnTo>
                    <a:pt x="1272462" y="1513773"/>
                  </a:lnTo>
                  <a:cubicBezTo>
                    <a:pt x="1272462" y="1535447"/>
                    <a:pt x="1263852" y="1556234"/>
                    <a:pt x="1248526" y="1571560"/>
                  </a:cubicBezTo>
                  <a:cubicBezTo>
                    <a:pt x="1233200" y="1586886"/>
                    <a:pt x="1212413" y="1595496"/>
                    <a:pt x="1190738" y="1595496"/>
                  </a:cubicBezTo>
                  <a:lnTo>
                    <a:pt x="81724" y="1595496"/>
                  </a:lnTo>
                  <a:cubicBezTo>
                    <a:pt x="60049" y="1595496"/>
                    <a:pt x="39262" y="1586886"/>
                    <a:pt x="23936" y="1571560"/>
                  </a:cubicBezTo>
                  <a:cubicBezTo>
                    <a:pt x="8610" y="1556234"/>
                    <a:pt x="0" y="1535447"/>
                    <a:pt x="0" y="1513773"/>
                  </a:cubicBezTo>
                  <a:lnTo>
                    <a:pt x="0" y="81724"/>
                  </a:lnTo>
                  <a:cubicBezTo>
                    <a:pt x="0" y="60049"/>
                    <a:pt x="8610" y="39262"/>
                    <a:pt x="23936" y="23936"/>
                  </a:cubicBezTo>
                  <a:cubicBezTo>
                    <a:pt x="39262" y="8610"/>
                    <a:pt x="60049" y="0"/>
                    <a:pt x="81724" y="0"/>
                  </a:cubicBezTo>
                  <a:close/>
                </a:path>
              </a:pathLst>
            </a:custGeom>
            <a:solidFill>
              <a:srgbClr val="9CCB91"/>
            </a:solidFill>
          </p:spPr>
        </p:sp>
        <p:sp>
          <p:nvSpPr>
            <p:cNvPr name="TextBox 20" id="20"/>
            <p:cNvSpPr txBox="true"/>
            <p:nvPr/>
          </p:nvSpPr>
          <p:spPr>
            <a:xfrm>
              <a:off x="0" y="-28575"/>
              <a:ext cx="1272462" cy="1624071"/>
            </a:xfrm>
            <a:prstGeom prst="rect">
              <a:avLst/>
            </a:prstGeom>
          </p:spPr>
          <p:txBody>
            <a:bodyPr anchor="ctr" rtlCol="false" tIns="50800" lIns="50800" bIns="50800" rIns="50800"/>
            <a:lstStyle/>
            <a:p>
              <a:pPr algn="ctr">
                <a:lnSpc>
                  <a:spcPts val="1916"/>
                </a:lnSpc>
              </a:pPr>
            </a:p>
          </p:txBody>
        </p:sp>
      </p:grpSp>
      <p:grpSp>
        <p:nvGrpSpPr>
          <p:cNvPr name="Group 21" id="21"/>
          <p:cNvGrpSpPr/>
          <p:nvPr/>
        </p:nvGrpSpPr>
        <p:grpSpPr>
          <a:xfrm rot="0">
            <a:off x="12355609" y="4071947"/>
            <a:ext cx="4831379" cy="6057900"/>
            <a:chOff x="0" y="0"/>
            <a:chExt cx="1272462" cy="1595496"/>
          </a:xfrm>
        </p:grpSpPr>
        <p:sp>
          <p:nvSpPr>
            <p:cNvPr name="Freeform 22" id="22"/>
            <p:cNvSpPr/>
            <p:nvPr/>
          </p:nvSpPr>
          <p:spPr>
            <a:xfrm flipH="false" flipV="false" rot="0">
              <a:off x="0" y="0"/>
              <a:ext cx="1272462" cy="1595496"/>
            </a:xfrm>
            <a:custGeom>
              <a:avLst/>
              <a:gdLst/>
              <a:ahLst/>
              <a:cxnLst/>
              <a:rect r="r" b="b" t="t" l="l"/>
              <a:pathLst>
                <a:path h="1595496" w="1272462">
                  <a:moveTo>
                    <a:pt x="81724" y="0"/>
                  </a:moveTo>
                  <a:lnTo>
                    <a:pt x="1190738" y="0"/>
                  </a:lnTo>
                  <a:cubicBezTo>
                    <a:pt x="1212413" y="0"/>
                    <a:pt x="1233200" y="8610"/>
                    <a:pt x="1248526" y="23936"/>
                  </a:cubicBezTo>
                  <a:cubicBezTo>
                    <a:pt x="1263852" y="39262"/>
                    <a:pt x="1272462" y="60049"/>
                    <a:pt x="1272462" y="81724"/>
                  </a:cubicBezTo>
                  <a:lnTo>
                    <a:pt x="1272462" y="1513773"/>
                  </a:lnTo>
                  <a:cubicBezTo>
                    <a:pt x="1272462" y="1535447"/>
                    <a:pt x="1263852" y="1556234"/>
                    <a:pt x="1248526" y="1571560"/>
                  </a:cubicBezTo>
                  <a:cubicBezTo>
                    <a:pt x="1233200" y="1586886"/>
                    <a:pt x="1212413" y="1595496"/>
                    <a:pt x="1190738" y="1595496"/>
                  </a:cubicBezTo>
                  <a:lnTo>
                    <a:pt x="81724" y="1595496"/>
                  </a:lnTo>
                  <a:cubicBezTo>
                    <a:pt x="60049" y="1595496"/>
                    <a:pt x="39262" y="1586886"/>
                    <a:pt x="23936" y="1571560"/>
                  </a:cubicBezTo>
                  <a:cubicBezTo>
                    <a:pt x="8610" y="1556234"/>
                    <a:pt x="0" y="1535447"/>
                    <a:pt x="0" y="1513773"/>
                  </a:cubicBezTo>
                  <a:lnTo>
                    <a:pt x="0" y="81724"/>
                  </a:lnTo>
                  <a:cubicBezTo>
                    <a:pt x="0" y="60049"/>
                    <a:pt x="8610" y="39262"/>
                    <a:pt x="23936" y="23936"/>
                  </a:cubicBezTo>
                  <a:cubicBezTo>
                    <a:pt x="39262" y="8610"/>
                    <a:pt x="60049" y="0"/>
                    <a:pt x="81724" y="0"/>
                  </a:cubicBezTo>
                  <a:close/>
                </a:path>
              </a:pathLst>
            </a:custGeom>
            <a:solidFill>
              <a:srgbClr val="678D5E"/>
            </a:solidFill>
          </p:spPr>
        </p:sp>
        <p:sp>
          <p:nvSpPr>
            <p:cNvPr name="TextBox 23" id="23"/>
            <p:cNvSpPr txBox="true"/>
            <p:nvPr/>
          </p:nvSpPr>
          <p:spPr>
            <a:xfrm>
              <a:off x="0" y="-28575"/>
              <a:ext cx="1272462" cy="1624071"/>
            </a:xfrm>
            <a:prstGeom prst="rect">
              <a:avLst/>
            </a:prstGeom>
          </p:spPr>
          <p:txBody>
            <a:bodyPr anchor="ctr" rtlCol="false" tIns="50800" lIns="50800" bIns="50800" rIns="50800"/>
            <a:lstStyle/>
            <a:p>
              <a:pPr algn="ctr">
                <a:lnSpc>
                  <a:spcPts val="1916"/>
                </a:lnSpc>
              </a:pPr>
            </a:p>
          </p:txBody>
        </p:sp>
      </p:grpSp>
      <p:sp>
        <p:nvSpPr>
          <p:cNvPr name="TextBox 24" id="24"/>
          <p:cNvSpPr txBox="true"/>
          <p:nvPr/>
        </p:nvSpPr>
        <p:spPr>
          <a:xfrm rot="0">
            <a:off x="1155703" y="4439436"/>
            <a:ext cx="4004965" cy="413532"/>
          </a:xfrm>
          <a:prstGeom prst="rect">
            <a:avLst/>
          </a:prstGeom>
        </p:spPr>
        <p:txBody>
          <a:bodyPr anchor="t" rtlCol="false" tIns="0" lIns="0" bIns="0" rIns="0">
            <a:spAutoFit/>
          </a:bodyPr>
          <a:lstStyle/>
          <a:p>
            <a:pPr algn="ctr">
              <a:lnSpc>
                <a:spcPts val="3456"/>
              </a:lnSpc>
              <a:spcBef>
                <a:spcPct val="0"/>
              </a:spcBef>
            </a:pPr>
            <a:r>
              <a:rPr lang="en-US" b="true" sz="2469">
                <a:solidFill>
                  <a:srgbClr val="FFFFFF"/>
                </a:solidFill>
                <a:latin typeface="Canva Sans Bold"/>
                <a:ea typeface="Canva Sans Bold"/>
                <a:cs typeface="Canva Sans Bold"/>
                <a:sym typeface="Canva Sans Bold"/>
              </a:rPr>
              <a:t>Income Statement Reader</a:t>
            </a:r>
          </a:p>
        </p:txBody>
      </p:sp>
      <p:sp>
        <p:nvSpPr>
          <p:cNvPr name="TextBox 25" id="25"/>
          <p:cNvSpPr txBox="true"/>
          <p:nvPr/>
        </p:nvSpPr>
        <p:spPr>
          <a:xfrm rot="0">
            <a:off x="1046558" y="5362484"/>
            <a:ext cx="4223256" cy="3980565"/>
          </a:xfrm>
          <a:prstGeom prst="rect">
            <a:avLst/>
          </a:prstGeom>
        </p:spPr>
        <p:txBody>
          <a:bodyPr anchor="t" rtlCol="false" tIns="0" lIns="0" bIns="0" rIns="0">
            <a:spAutoFit/>
          </a:bodyPr>
          <a:lstStyle/>
          <a:p>
            <a:pPr algn="just">
              <a:lnSpc>
                <a:spcPts val="3198"/>
              </a:lnSpc>
            </a:pPr>
            <a:r>
              <a:rPr lang="en-US" sz="2284">
                <a:solidFill>
                  <a:srgbClr val="FFFFFF"/>
                </a:solidFill>
                <a:latin typeface="Canva Sans"/>
                <a:ea typeface="Canva Sans"/>
                <a:cs typeface="Canva Sans"/>
                <a:sym typeface="Canva Sans"/>
              </a:rPr>
              <a:t>Input- Income Statement of the company </a:t>
            </a:r>
          </a:p>
          <a:p>
            <a:pPr algn="just">
              <a:lnSpc>
                <a:spcPts val="3198"/>
              </a:lnSpc>
            </a:pPr>
          </a:p>
          <a:p>
            <a:pPr algn="just">
              <a:lnSpc>
                <a:spcPts val="3198"/>
              </a:lnSpc>
            </a:pPr>
            <a:r>
              <a:rPr lang="en-US" sz="2284" b="true">
                <a:solidFill>
                  <a:srgbClr val="FFFFFF"/>
                </a:solidFill>
                <a:latin typeface="Canva Sans Bold"/>
                <a:ea typeface="Canva Sans Bold"/>
                <a:cs typeface="Canva Sans Bold"/>
                <a:sym typeface="Canva Sans Bold"/>
              </a:rPr>
              <a:t>Metrics Extracted - </a:t>
            </a:r>
          </a:p>
          <a:p>
            <a:pPr algn="just" marL="493300" indent="-246650" lvl="1">
              <a:lnSpc>
                <a:spcPts val="3198"/>
              </a:lnSpc>
              <a:buFont typeface="Arial"/>
              <a:buChar char="•"/>
            </a:pPr>
            <a:r>
              <a:rPr lang="en-US" sz="2284">
                <a:solidFill>
                  <a:srgbClr val="FFFFFF"/>
                </a:solidFill>
                <a:latin typeface="Canva Sans"/>
                <a:ea typeface="Canva Sans"/>
                <a:cs typeface="Canva Sans"/>
                <a:sym typeface="Canva Sans"/>
              </a:rPr>
              <a:t>Total Revenue</a:t>
            </a:r>
          </a:p>
          <a:p>
            <a:pPr algn="just" marL="493300" indent="-246650" lvl="1">
              <a:lnSpc>
                <a:spcPts val="3198"/>
              </a:lnSpc>
              <a:buFont typeface="Arial"/>
              <a:buChar char="•"/>
            </a:pPr>
            <a:r>
              <a:rPr lang="en-US" sz="2284">
                <a:solidFill>
                  <a:srgbClr val="FFFFFF"/>
                </a:solidFill>
                <a:latin typeface="Canva Sans"/>
                <a:ea typeface="Canva Sans"/>
                <a:cs typeface="Canva Sans"/>
                <a:sym typeface="Canva Sans"/>
              </a:rPr>
              <a:t>Gross Profit Margin</a:t>
            </a:r>
          </a:p>
          <a:p>
            <a:pPr algn="just" marL="493300" indent="-246650" lvl="1">
              <a:lnSpc>
                <a:spcPts val="3198"/>
              </a:lnSpc>
              <a:buFont typeface="Arial"/>
              <a:buChar char="•"/>
            </a:pPr>
            <a:r>
              <a:rPr lang="en-US" sz="2284">
                <a:solidFill>
                  <a:srgbClr val="FFFFFF"/>
                </a:solidFill>
                <a:latin typeface="Canva Sans"/>
                <a:ea typeface="Canva Sans"/>
                <a:cs typeface="Canva Sans"/>
                <a:sym typeface="Canva Sans"/>
              </a:rPr>
              <a:t>Operating Profit (EBIT)</a:t>
            </a:r>
          </a:p>
          <a:p>
            <a:pPr algn="just" marL="493300" indent="-246650" lvl="1">
              <a:lnSpc>
                <a:spcPts val="3198"/>
              </a:lnSpc>
              <a:buFont typeface="Arial"/>
              <a:buChar char="•"/>
            </a:pPr>
            <a:r>
              <a:rPr lang="en-US" sz="2284">
                <a:solidFill>
                  <a:srgbClr val="FFFFFF"/>
                </a:solidFill>
                <a:latin typeface="Canva Sans"/>
                <a:ea typeface="Canva Sans"/>
                <a:cs typeface="Canva Sans"/>
                <a:sym typeface="Canva Sans"/>
              </a:rPr>
              <a:t>Net Profit Margin</a:t>
            </a:r>
          </a:p>
          <a:p>
            <a:pPr algn="just" marL="493300" indent="-246650" lvl="1">
              <a:lnSpc>
                <a:spcPts val="3198"/>
              </a:lnSpc>
              <a:buFont typeface="Arial"/>
              <a:buChar char="•"/>
            </a:pPr>
            <a:r>
              <a:rPr lang="en-US" sz="2284">
                <a:solidFill>
                  <a:srgbClr val="FFFFFF"/>
                </a:solidFill>
                <a:latin typeface="Canva Sans"/>
                <a:ea typeface="Canva Sans"/>
                <a:cs typeface="Canva Sans"/>
                <a:sym typeface="Canva Sans"/>
              </a:rPr>
              <a:t>Ea</a:t>
            </a:r>
            <a:r>
              <a:rPr lang="en-US" sz="2284">
                <a:solidFill>
                  <a:srgbClr val="FFFFFF"/>
                </a:solidFill>
                <a:latin typeface="Canva Sans"/>
                <a:ea typeface="Canva Sans"/>
                <a:cs typeface="Canva Sans"/>
                <a:sym typeface="Canva Sans"/>
              </a:rPr>
              <a:t>rnings Per Share (EPS)</a:t>
            </a:r>
          </a:p>
          <a:p>
            <a:pPr algn="just">
              <a:lnSpc>
                <a:spcPts val="3198"/>
              </a:lnSpc>
              <a:spcBef>
                <a:spcPct val="0"/>
              </a:spcBef>
            </a:pPr>
          </a:p>
        </p:txBody>
      </p:sp>
      <p:sp>
        <p:nvSpPr>
          <p:cNvPr name="TextBox 26" id="26"/>
          <p:cNvSpPr txBox="true"/>
          <p:nvPr/>
        </p:nvSpPr>
        <p:spPr>
          <a:xfrm rot="0">
            <a:off x="6758411" y="4439436"/>
            <a:ext cx="4404866" cy="413532"/>
          </a:xfrm>
          <a:prstGeom prst="rect">
            <a:avLst/>
          </a:prstGeom>
        </p:spPr>
        <p:txBody>
          <a:bodyPr anchor="t" rtlCol="false" tIns="0" lIns="0" bIns="0" rIns="0">
            <a:spAutoFit/>
          </a:bodyPr>
          <a:lstStyle/>
          <a:p>
            <a:pPr algn="ctr">
              <a:lnSpc>
                <a:spcPts val="3456"/>
              </a:lnSpc>
              <a:spcBef>
                <a:spcPct val="0"/>
              </a:spcBef>
            </a:pPr>
            <a:r>
              <a:rPr lang="en-US" b="true" sz="2469">
                <a:solidFill>
                  <a:srgbClr val="FFFFFF"/>
                </a:solidFill>
                <a:latin typeface="Canva Sans Bold"/>
                <a:ea typeface="Canva Sans Bold"/>
                <a:cs typeface="Canva Sans Bold"/>
                <a:sym typeface="Canva Sans Bold"/>
              </a:rPr>
              <a:t>Cash Flow Statement Reader</a:t>
            </a:r>
          </a:p>
        </p:txBody>
      </p:sp>
      <p:sp>
        <p:nvSpPr>
          <p:cNvPr name="TextBox 27" id="27"/>
          <p:cNvSpPr txBox="true"/>
          <p:nvPr/>
        </p:nvSpPr>
        <p:spPr>
          <a:xfrm rot="0">
            <a:off x="6758411" y="5362484"/>
            <a:ext cx="4349997" cy="4074318"/>
          </a:xfrm>
          <a:prstGeom prst="rect">
            <a:avLst/>
          </a:prstGeom>
        </p:spPr>
        <p:txBody>
          <a:bodyPr anchor="t" rtlCol="false" tIns="0" lIns="0" bIns="0" rIns="0">
            <a:spAutoFit/>
          </a:bodyPr>
          <a:lstStyle/>
          <a:p>
            <a:pPr algn="just">
              <a:lnSpc>
                <a:spcPts val="3281"/>
              </a:lnSpc>
            </a:pPr>
            <a:r>
              <a:rPr lang="en-US" sz="2343">
                <a:solidFill>
                  <a:srgbClr val="FFFFFF"/>
                </a:solidFill>
                <a:latin typeface="Canva Sans"/>
                <a:ea typeface="Canva Sans"/>
                <a:cs typeface="Canva Sans"/>
                <a:sym typeface="Canva Sans"/>
              </a:rPr>
              <a:t>Input- Cash Flow Statement of the company </a:t>
            </a:r>
          </a:p>
          <a:p>
            <a:pPr algn="just">
              <a:lnSpc>
                <a:spcPts val="3281"/>
              </a:lnSpc>
            </a:pPr>
          </a:p>
          <a:p>
            <a:pPr algn="just">
              <a:lnSpc>
                <a:spcPts val="3281"/>
              </a:lnSpc>
            </a:pPr>
            <a:r>
              <a:rPr lang="en-US" sz="2343" b="true">
                <a:solidFill>
                  <a:srgbClr val="FFFFFF"/>
                </a:solidFill>
                <a:latin typeface="Canva Sans Bold"/>
                <a:ea typeface="Canva Sans Bold"/>
                <a:cs typeface="Canva Sans Bold"/>
                <a:sym typeface="Canva Sans Bold"/>
              </a:rPr>
              <a:t>Metrics Extracted - </a:t>
            </a:r>
          </a:p>
          <a:p>
            <a:pPr algn="just" marL="506024" indent="-253012" lvl="1">
              <a:lnSpc>
                <a:spcPts val="3281"/>
              </a:lnSpc>
              <a:buFont typeface="Arial"/>
              <a:buChar char="•"/>
            </a:pPr>
            <a:r>
              <a:rPr lang="en-US" sz="2343">
                <a:solidFill>
                  <a:srgbClr val="FFFFFF"/>
                </a:solidFill>
                <a:latin typeface="Canva Sans"/>
                <a:ea typeface="Canva Sans"/>
                <a:cs typeface="Canva Sans"/>
                <a:sym typeface="Canva Sans"/>
              </a:rPr>
              <a:t>Total Revenue</a:t>
            </a:r>
          </a:p>
          <a:p>
            <a:pPr algn="just" marL="506024" indent="-253012" lvl="1">
              <a:lnSpc>
                <a:spcPts val="3281"/>
              </a:lnSpc>
              <a:buFont typeface="Arial"/>
              <a:buChar char="•"/>
            </a:pPr>
            <a:r>
              <a:rPr lang="en-US" sz="2343">
                <a:solidFill>
                  <a:srgbClr val="FFFFFF"/>
                </a:solidFill>
                <a:latin typeface="Canva Sans"/>
                <a:ea typeface="Canva Sans"/>
                <a:cs typeface="Canva Sans"/>
                <a:sym typeface="Canva Sans"/>
              </a:rPr>
              <a:t>Gross Profit Margin</a:t>
            </a:r>
          </a:p>
          <a:p>
            <a:pPr algn="just" marL="506024" indent="-253012" lvl="1">
              <a:lnSpc>
                <a:spcPts val="3281"/>
              </a:lnSpc>
              <a:buFont typeface="Arial"/>
              <a:buChar char="•"/>
            </a:pPr>
            <a:r>
              <a:rPr lang="en-US" sz="2343">
                <a:solidFill>
                  <a:srgbClr val="FFFFFF"/>
                </a:solidFill>
                <a:latin typeface="Canva Sans"/>
                <a:ea typeface="Canva Sans"/>
                <a:cs typeface="Canva Sans"/>
                <a:sym typeface="Canva Sans"/>
              </a:rPr>
              <a:t>Operating Profit (EBIT)</a:t>
            </a:r>
          </a:p>
          <a:p>
            <a:pPr algn="just" marL="506024" indent="-253012" lvl="1">
              <a:lnSpc>
                <a:spcPts val="3281"/>
              </a:lnSpc>
              <a:buFont typeface="Arial"/>
              <a:buChar char="•"/>
            </a:pPr>
            <a:r>
              <a:rPr lang="en-US" sz="2343">
                <a:solidFill>
                  <a:srgbClr val="FFFFFF"/>
                </a:solidFill>
                <a:latin typeface="Canva Sans"/>
                <a:ea typeface="Canva Sans"/>
                <a:cs typeface="Canva Sans"/>
                <a:sym typeface="Canva Sans"/>
              </a:rPr>
              <a:t>Net Profit Margin</a:t>
            </a:r>
          </a:p>
          <a:p>
            <a:pPr algn="just" marL="506024" indent="-253012" lvl="1">
              <a:lnSpc>
                <a:spcPts val="3281"/>
              </a:lnSpc>
              <a:buFont typeface="Arial"/>
              <a:buChar char="•"/>
            </a:pPr>
            <a:r>
              <a:rPr lang="en-US" sz="2343">
                <a:solidFill>
                  <a:srgbClr val="FFFFFF"/>
                </a:solidFill>
                <a:latin typeface="Canva Sans"/>
                <a:ea typeface="Canva Sans"/>
                <a:cs typeface="Canva Sans"/>
                <a:sym typeface="Canva Sans"/>
              </a:rPr>
              <a:t>Ea</a:t>
            </a:r>
            <a:r>
              <a:rPr lang="en-US" sz="2343">
                <a:solidFill>
                  <a:srgbClr val="FFFFFF"/>
                </a:solidFill>
                <a:latin typeface="Canva Sans"/>
                <a:ea typeface="Canva Sans"/>
                <a:cs typeface="Canva Sans"/>
                <a:sym typeface="Canva Sans"/>
              </a:rPr>
              <a:t>rnings Per Share (EPS)</a:t>
            </a:r>
          </a:p>
          <a:p>
            <a:pPr algn="just">
              <a:lnSpc>
                <a:spcPts val="3281"/>
              </a:lnSpc>
              <a:spcBef>
                <a:spcPct val="0"/>
              </a:spcBef>
            </a:pPr>
          </a:p>
        </p:txBody>
      </p:sp>
      <p:sp>
        <p:nvSpPr>
          <p:cNvPr name="TextBox 28" id="28"/>
          <p:cNvSpPr txBox="true"/>
          <p:nvPr/>
        </p:nvSpPr>
        <p:spPr>
          <a:xfrm rot="0">
            <a:off x="13094601" y="4439436"/>
            <a:ext cx="3353395" cy="413532"/>
          </a:xfrm>
          <a:prstGeom prst="rect">
            <a:avLst/>
          </a:prstGeom>
        </p:spPr>
        <p:txBody>
          <a:bodyPr anchor="t" rtlCol="false" tIns="0" lIns="0" bIns="0" rIns="0">
            <a:spAutoFit/>
          </a:bodyPr>
          <a:lstStyle/>
          <a:p>
            <a:pPr algn="ctr">
              <a:lnSpc>
                <a:spcPts val="3456"/>
              </a:lnSpc>
              <a:spcBef>
                <a:spcPct val="0"/>
              </a:spcBef>
            </a:pPr>
            <a:r>
              <a:rPr lang="en-US" b="true" sz="2469">
                <a:solidFill>
                  <a:srgbClr val="FFFFFF"/>
                </a:solidFill>
                <a:latin typeface="Canva Sans Bold"/>
                <a:ea typeface="Canva Sans Bold"/>
                <a:cs typeface="Canva Sans Bold"/>
                <a:sym typeface="Canva Sans Bold"/>
              </a:rPr>
              <a:t>Balance Sheet Reader</a:t>
            </a:r>
          </a:p>
        </p:txBody>
      </p:sp>
      <p:sp>
        <p:nvSpPr>
          <p:cNvPr name="TextBox 29" id="29"/>
          <p:cNvSpPr txBox="true"/>
          <p:nvPr/>
        </p:nvSpPr>
        <p:spPr>
          <a:xfrm rot="0">
            <a:off x="12512077" y="5362484"/>
            <a:ext cx="4518443" cy="4074318"/>
          </a:xfrm>
          <a:prstGeom prst="rect">
            <a:avLst/>
          </a:prstGeom>
        </p:spPr>
        <p:txBody>
          <a:bodyPr anchor="t" rtlCol="false" tIns="0" lIns="0" bIns="0" rIns="0">
            <a:spAutoFit/>
          </a:bodyPr>
          <a:lstStyle/>
          <a:p>
            <a:pPr algn="just">
              <a:lnSpc>
                <a:spcPts val="3281"/>
              </a:lnSpc>
            </a:pPr>
            <a:r>
              <a:rPr lang="en-US" sz="2343">
                <a:solidFill>
                  <a:srgbClr val="FFFFFF"/>
                </a:solidFill>
                <a:latin typeface="Canva Sans"/>
                <a:ea typeface="Canva Sans"/>
                <a:cs typeface="Canva Sans"/>
                <a:sym typeface="Canva Sans"/>
              </a:rPr>
              <a:t>Input- Balance Sheet of the company </a:t>
            </a:r>
          </a:p>
          <a:p>
            <a:pPr algn="just">
              <a:lnSpc>
                <a:spcPts val="3281"/>
              </a:lnSpc>
            </a:pPr>
          </a:p>
          <a:p>
            <a:pPr algn="just">
              <a:lnSpc>
                <a:spcPts val="3281"/>
              </a:lnSpc>
            </a:pPr>
            <a:r>
              <a:rPr lang="en-US" sz="2343" b="true">
                <a:solidFill>
                  <a:srgbClr val="FFFFFF"/>
                </a:solidFill>
                <a:latin typeface="Canva Sans Bold"/>
                <a:ea typeface="Canva Sans Bold"/>
                <a:cs typeface="Canva Sans Bold"/>
                <a:sym typeface="Canva Sans Bold"/>
              </a:rPr>
              <a:t>Metrics Extracted - </a:t>
            </a:r>
          </a:p>
          <a:p>
            <a:pPr algn="just" marL="506024" indent="-253012" lvl="1">
              <a:lnSpc>
                <a:spcPts val="3281"/>
              </a:lnSpc>
              <a:buFont typeface="Arial"/>
              <a:buChar char="•"/>
            </a:pPr>
            <a:r>
              <a:rPr lang="en-US" sz="2343">
                <a:solidFill>
                  <a:srgbClr val="FFFFFF"/>
                </a:solidFill>
                <a:latin typeface="Canva Sans"/>
                <a:ea typeface="Canva Sans"/>
                <a:cs typeface="Canva Sans"/>
                <a:sym typeface="Canva Sans"/>
              </a:rPr>
              <a:t>Total Revenue</a:t>
            </a:r>
          </a:p>
          <a:p>
            <a:pPr algn="just" marL="506024" indent="-253012" lvl="1">
              <a:lnSpc>
                <a:spcPts val="3281"/>
              </a:lnSpc>
              <a:buFont typeface="Arial"/>
              <a:buChar char="•"/>
            </a:pPr>
            <a:r>
              <a:rPr lang="en-US" sz="2343">
                <a:solidFill>
                  <a:srgbClr val="FFFFFF"/>
                </a:solidFill>
                <a:latin typeface="Canva Sans"/>
                <a:ea typeface="Canva Sans"/>
                <a:cs typeface="Canva Sans"/>
                <a:sym typeface="Canva Sans"/>
              </a:rPr>
              <a:t>Gross Profit Margin</a:t>
            </a:r>
          </a:p>
          <a:p>
            <a:pPr algn="just" marL="506024" indent="-253012" lvl="1">
              <a:lnSpc>
                <a:spcPts val="3281"/>
              </a:lnSpc>
              <a:buFont typeface="Arial"/>
              <a:buChar char="•"/>
            </a:pPr>
            <a:r>
              <a:rPr lang="en-US" sz="2343">
                <a:solidFill>
                  <a:srgbClr val="FFFFFF"/>
                </a:solidFill>
                <a:latin typeface="Canva Sans"/>
                <a:ea typeface="Canva Sans"/>
                <a:cs typeface="Canva Sans"/>
                <a:sym typeface="Canva Sans"/>
              </a:rPr>
              <a:t>Operating Profit (EBIT)</a:t>
            </a:r>
          </a:p>
          <a:p>
            <a:pPr algn="just" marL="506024" indent="-253012" lvl="1">
              <a:lnSpc>
                <a:spcPts val="3281"/>
              </a:lnSpc>
              <a:buFont typeface="Arial"/>
              <a:buChar char="•"/>
            </a:pPr>
            <a:r>
              <a:rPr lang="en-US" sz="2343">
                <a:solidFill>
                  <a:srgbClr val="FFFFFF"/>
                </a:solidFill>
                <a:latin typeface="Canva Sans"/>
                <a:ea typeface="Canva Sans"/>
                <a:cs typeface="Canva Sans"/>
                <a:sym typeface="Canva Sans"/>
              </a:rPr>
              <a:t>Net Profit Margin</a:t>
            </a:r>
          </a:p>
          <a:p>
            <a:pPr algn="just" marL="506024" indent="-253012" lvl="1">
              <a:lnSpc>
                <a:spcPts val="3281"/>
              </a:lnSpc>
              <a:buFont typeface="Arial"/>
              <a:buChar char="•"/>
            </a:pPr>
            <a:r>
              <a:rPr lang="en-US" sz="2343">
                <a:solidFill>
                  <a:srgbClr val="FFFFFF"/>
                </a:solidFill>
                <a:latin typeface="Canva Sans"/>
                <a:ea typeface="Canva Sans"/>
                <a:cs typeface="Canva Sans"/>
                <a:sym typeface="Canva Sans"/>
              </a:rPr>
              <a:t>Ea</a:t>
            </a:r>
            <a:r>
              <a:rPr lang="en-US" sz="2343">
                <a:solidFill>
                  <a:srgbClr val="FFFFFF"/>
                </a:solidFill>
                <a:latin typeface="Canva Sans"/>
                <a:ea typeface="Canva Sans"/>
                <a:cs typeface="Canva Sans"/>
                <a:sym typeface="Canva Sans"/>
              </a:rPr>
              <a:t>rnings Per Share (EPS)</a:t>
            </a:r>
          </a:p>
          <a:p>
            <a:pPr algn="just">
              <a:lnSpc>
                <a:spcPts val="3281"/>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225" t="-4216" r="-4782" b="-4772"/>
            </a:stretch>
          </a:blipFill>
        </p:spPr>
      </p:sp>
      <p:sp>
        <p:nvSpPr>
          <p:cNvPr name="Freeform 3" id="3"/>
          <p:cNvSpPr/>
          <p:nvPr/>
        </p:nvSpPr>
        <p:spPr>
          <a:xfrm flipH="false" flipV="false" rot="0">
            <a:off x="3795744" y="3718029"/>
            <a:ext cx="11240026" cy="3800048"/>
          </a:xfrm>
          <a:custGeom>
            <a:avLst/>
            <a:gdLst/>
            <a:ahLst/>
            <a:cxnLst/>
            <a:rect r="r" b="b" t="t" l="l"/>
            <a:pathLst>
              <a:path h="3800048" w="11240026">
                <a:moveTo>
                  <a:pt x="0" y="0"/>
                </a:moveTo>
                <a:lnTo>
                  <a:pt x="11240027" y="0"/>
                </a:lnTo>
                <a:lnTo>
                  <a:pt x="11240027" y="3800048"/>
                </a:lnTo>
                <a:lnTo>
                  <a:pt x="0" y="3800048"/>
                </a:lnTo>
                <a:lnTo>
                  <a:pt x="0" y="0"/>
                </a:lnTo>
                <a:close/>
              </a:path>
            </a:pathLst>
          </a:custGeom>
          <a:blipFill>
            <a:blip r:embed="rId3"/>
            <a:stretch>
              <a:fillRect l="0" t="0" r="-544" b="0"/>
            </a:stretch>
          </a:blipFill>
        </p:spPr>
      </p:sp>
      <p:sp>
        <p:nvSpPr>
          <p:cNvPr name="TextBox 4" id="4"/>
          <p:cNvSpPr txBox="true"/>
          <p:nvPr/>
        </p:nvSpPr>
        <p:spPr>
          <a:xfrm rot="0">
            <a:off x="106475" y="480547"/>
            <a:ext cx="9730733" cy="548153"/>
          </a:xfrm>
          <a:prstGeom prst="rect">
            <a:avLst/>
          </a:prstGeom>
        </p:spPr>
        <p:txBody>
          <a:bodyPr anchor="t" rtlCol="false" tIns="0" lIns="0" bIns="0" rIns="0">
            <a:spAutoFit/>
          </a:bodyPr>
          <a:lstStyle/>
          <a:p>
            <a:pPr algn="ctr">
              <a:lnSpc>
                <a:spcPts val="4436"/>
              </a:lnSpc>
              <a:spcBef>
                <a:spcPct val="0"/>
              </a:spcBef>
            </a:pPr>
            <a:r>
              <a:rPr lang="en-US" b="true" sz="3169">
                <a:solidFill>
                  <a:srgbClr val="000000"/>
                </a:solidFill>
                <a:latin typeface="Canva Sans Bold"/>
                <a:ea typeface="Canva Sans Bold"/>
                <a:cs typeface="Canva Sans Bold"/>
                <a:sym typeface="Canva Sans Bold"/>
              </a:rPr>
              <a:t>Sub-Agent 2 :Inventory and Stock Analysis</a:t>
            </a:r>
          </a:p>
        </p:txBody>
      </p:sp>
      <p:sp>
        <p:nvSpPr>
          <p:cNvPr name="TextBox 5" id="5"/>
          <p:cNvSpPr txBox="true"/>
          <p:nvPr/>
        </p:nvSpPr>
        <p:spPr>
          <a:xfrm rot="0">
            <a:off x="1028700" y="2382288"/>
            <a:ext cx="17259300" cy="1065043"/>
          </a:xfrm>
          <a:prstGeom prst="rect">
            <a:avLst/>
          </a:prstGeom>
        </p:spPr>
        <p:txBody>
          <a:bodyPr anchor="t" rtlCol="false" tIns="0" lIns="0" bIns="0" rIns="0">
            <a:spAutoFit/>
          </a:bodyPr>
          <a:lstStyle/>
          <a:p>
            <a:pPr algn="l">
              <a:lnSpc>
                <a:spcPts val="4296"/>
              </a:lnSpc>
              <a:spcBef>
                <a:spcPct val="0"/>
              </a:spcBef>
            </a:pPr>
            <a:r>
              <a:rPr lang="en-US" b="true" sz="3069">
                <a:solidFill>
                  <a:srgbClr val="000000"/>
                </a:solidFill>
                <a:latin typeface="Canva Sans Bold"/>
                <a:ea typeface="Canva Sans Bold"/>
                <a:cs typeface="Canva Sans Bold"/>
                <a:sym typeface="Canva Sans Bold"/>
              </a:rPr>
              <a:t>Aim of Sub-Agent:</a:t>
            </a:r>
            <a:r>
              <a:rPr lang="en-US" sz="3069">
                <a:solidFill>
                  <a:srgbClr val="000000"/>
                </a:solidFill>
                <a:latin typeface="Canva Sans"/>
                <a:ea typeface="Canva Sans"/>
                <a:cs typeface="Canva Sans"/>
                <a:sym typeface="Canva Sans"/>
              </a:rPr>
              <a:t> Tracks </a:t>
            </a:r>
            <a:r>
              <a:rPr lang="en-US" b="true" sz="3069">
                <a:solidFill>
                  <a:srgbClr val="000000"/>
                </a:solidFill>
                <a:latin typeface="Canva Sans Bold"/>
                <a:ea typeface="Canva Sans Bold"/>
                <a:cs typeface="Canva Sans Bold"/>
                <a:sym typeface="Canva Sans Bold"/>
              </a:rPr>
              <a:t>stock popularity </a:t>
            </a:r>
            <a:r>
              <a:rPr lang="en-US" sz="3069">
                <a:solidFill>
                  <a:srgbClr val="000000"/>
                </a:solidFill>
                <a:latin typeface="Canva Sans"/>
                <a:ea typeface="Canva Sans"/>
                <a:cs typeface="Canva Sans"/>
                <a:sym typeface="Canva Sans"/>
              </a:rPr>
              <a:t>and </a:t>
            </a:r>
            <a:r>
              <a:rPr lang="en-US" b="true" sz="3069">
                <a:solidFill>
                  <a:srgbClr val="000000"/>
                </a:solidFill>
                <a:latin typeface="Canva Sans Bold"/>
                <a:ea typeface="Canva Sans Bold"/>
                <a:cs typeface="Canva Sans Bold"/>
                <a:sym typeface="Canva Sans Bold"/>
              </a:rPr>
              <a:t>suggests inventory refilling</a:t>
            </a:r>
            <a:r>
              <a:rPr lang="en-US" sz="3069">
                <a:solidFill>
                  <a:srgbClr val="000000"/>
                </a:solidFill>
                <a:latin typeface="Canva Sans"/>
                <a:ea typeface="Canva Sans"/>
                <a:cs typeface="Canva Sans"/>
                <a:sym typeface="Canva Sans"/>
              </a:rPr>
              <a:t> based on market trends</a:t>
            </a:r>
          </a:p>
        </p:txBody>
      </p:sp>
      <p:sp>
        <p:nvSpPr>
          <p:cNvPr name="TextBox 6" id="6"/>
          <p:cNvSpPr txBox="true"/>
          <p:nvPr/>
        </p:nvSpPr>
        <p:spPr>
          <a:xfrm rot="0">
            <a:off x="8363079" y="3195911"/>
            <a:ext cx="1806773" cy="522118"/>
          </a:xfrm>
          <a:prstGeom prst="rect">
            <a:avLst/>
          </a:prstGeom>
        </p:spPr>
        <p:txBody>
          <a:bodyPr anchor="t" rtlCol="false" tIns="0" lIns="0" bIns="0" rIns="0">
            <a:spAutoFit/>
          </a:bodyPr>
          <a:lstStyle/>
          <a:p>
            <a:pPr algn="ctr">
              <a:lnSpc>
                <a:spcPts val="4296"/>
              </a:lnSpc>
              <a:spcBef>
                <a:spcPct val="0"/>
              </a:spcBef>
            </a:pPr>
            <a:r>
              <a:rPr lang="en-US" b="true" sz="3069">
                <a:solidFill>
                  <a:srgbClr val="000000"/>
                </a:solidFill>
                <a:latin typeface="Canva Sans Bold"/>
                <a:ea typeface="Canva Sans Bold"/>
                <a:cs typeface="Canva Sans Bold"/>
                <a:sym typeface="Canva Sans Bold"/>
              </a:rPr>
              <a:t>Workflow</a:t>
            </a:r>
          </a:p>
        </p:txBody>
      </p:sp>
      <p:sp>
        <p:nvSpPr>
          <p:cNvPr name="TextBox 7" id="7"/>
          <p:cNvSpPr txBox="true"/>
          <p:nvPr/>
        </p:nvSpPr>
        <p:spPr>
          <a:xfrm rot="0">
            <a:off x="2626877" y="8043037"/>
            <a:ext cx="13034245" cy="1065043"/>
          </a:xfrm>
          <a:prstGeom prst="rect">
            <a:avLst/>
          </a:prstGeom>
        </p:spPr>
        <p:txBody>
          <a:bodyPr anchor="t" rtlCol="false" tIns="0" lIns="0" bIns="0" rIns="0">
            <a:spAutoFit/>
          </a:bodyPr>
          <a:lstStyle/>
          <a:p>
            <a:pPr algn="ctr">
              <a:lnSpc>
                <a:spcPts val="4296"/>
              </a:lnSpc>
              <a:spcBef>
                <a:spcPct val="0"/>
              </a:spcBef>
            </a:pPr>
            <a:r>
              <a:rPr lang="en-US" sz="3069">
                <a:solidFill>
                  <a:srgbClr val="000000"/>
                </a:solidFill>
                <a:latin typeface="Canva Sans"/>
                <a:ea typeface="Canva Sans"/>
                <a:cs typeface="Canva Sans"/>
                <a:sym typeface="Canva Sans"/>
              </a:rPr>
              <a:t>It </a:t>
            </a:r>
            <a:r>
              <a:rPr lang="en-US" b="true" sz="3069">
                <a:solidFill>
                  <a:srgbClr val="000000"/>
                </a:solidFill>
                <a:latin typeface="Canva Sans Bold"/>
                <a:ea typeface="Canva Sans Bold"/>
                <a:cs typeface="Canva Sans Bold"/>
                <a:sym typeface="Canva Sans Bold"/>
              </a:rPr>
              <a:t>analyzes the Metrics</a:t>
            </a:r>
            <a:r>
              <a:rPr lang="en-US" sz="3069">
                <a:solidFill>
                  <a:srgbClr val="000000"/>
                </a:solidFill>
                <a:latin typeface="Canva Sans"/>
                <a:ea typeface="Canva Sans"/>
                <a:cs typeface="Canva Sans"/>
                <a:sym typeface="Canva Sans"/>
              </a:rPr>
              <a:t> and gives suggestions on stock / inventory refilling based on </a:t>
            </a:r>
            <a:r>
              <a:rPr lang="en-US" b="true" sz="3069">
                <a:solidFill>
                  <a:srgbClr val="000000"/>
                </a:solidFill>
                <a:latin typeface="Canva Sans Bold"/>
                <a:ea typeface="Canva Sans Bold"/>
                <a:cs typeface="Canva Sans Bold"/>
                <a:sym typeface="Canva Sans Bold"/>
              </a:rPr>
              <a:t>market trends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DAGi_NEg1uE</dc:identifier>
  <dcterms:modified xsi:type="dcterms:W3CDTF">2011-08-01T06:04:30Z</dcterms:modified>
  <cp:revision>1</cp:revision>
  <dc:title>SYRUS PPT Template.pptx</dc:title>
</cp:coreProperties>
</file>

<file path=docProps/thumbnail.jpeg>
</file>